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22"/>
  </p:notesMasterIdLst>
  <p:sldIdLst>
    <p:sldId id="342" r:id="rId3"/>
    <p:sldId id="359" r:id="rId4"/>
    <p:sldId id="360" r:id="rId5"/>
    <p:sldId id="346" r:id="rId6"/>
    <p:sldId id="362" r:id="rId7"/>
    <p:sldId id="361" r:id="rId8"/>
    <p:sldId id="344" r:id="rId9"/>
    <p:sldId id="363" r:id="rId10"/>
    <p:sldId id="352" r:id="rId11"/>
    <p:sldId id="354" r:id="rId12"/>
    <p:sldId id="368" r:id="rId13"/>
    <p:sldId id="369" r:id="rId14"/>
    <p:sldId id="364" r:id="rId15"/>
    <p:sldId id="370" r:id="rId16"/>
    <p:sldId id="365" r:id="rId17"/>
    <p:sldId id="356" r:id="rId18"/>
    <p:sldId id="353" r:id="rId19"/>
    <p:sldId id="366" r:id="rId20"/>
    <p:sldId id="34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671A3-ED34-EDA5-F5F1-8D1B6B480874}" v="59" dt="2025-03-31T10:20:56.991"/>
    <p1510:client id="{4D981E69-614A-4568-684F-257F0963F13B}" v="2" dt="2025-03-31T10:46:08.230"/>
    <p1510:client id="{B648C5CB-C1C0-C846-B04C-F249E0736691}" v="84" dt="2025-03-30T22:31:22.437"/>
    <p1510:client id="{C93FEE41-E4EB-7B42-91B2-0046E5B841E2}" v="2" dt="2025-03-31T21:32:41.281"/>
    <p1510:client id="{FBDD1D61-372F-D829-727E-022BB1012F93}" v="232" dt="2025-03-31T11:38:3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3/31/25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421242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19</a:t>
            </a:fld>
            <a:endParaRPr lang="en-US"/>
          </a:p>
        </p:txBody>
      </p:sp>
    </p:spTree>
    <p:extLst>
      <p:ext uri="{BB962C8B-B14F-4D97-AF65-F5344CB8AC3E}">
        <p14:creationId xmlns:p14="http://schemas.microsoft.com/office/powerpoint/2010/main" val="2451683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1A39-E19D-8559-1791-1AF42BE91DC6}"/>
              </a:ext>
            </a:extLst>
          </p:cNvPr>
          <p:cNvSpPr/>
          <p:nvPr userDrawn="1"/>
        </p:nvSpPr>
        <p:spPr>
          <a:xfrm>
            <a:off x="0" y="0"/>
            <a:ext cx="12192000" cy="6858000"/>
          </a:xfrm>
          <a:prstGeom prst="rect">
            <a:avLst/>
          </a:prstGeom>
          <a:gradFill flip="none" rotWithShape="1">
            <a:gsLst>
              <a:gs pos="22000">
                <a:schemeClr val="tx1"/>
              </a:gs>
              <a:gs pos="66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3233670" y="819150"/>
            <a:ext cx="5724660" cy="2905506"/>
          </a:xfrm>
        </p:spPr>
        <p:txBody>
          <a:bodyPr anchor="b"/>
          <a:lstStyle>
            <a:lvl1pPr algn="ctr">
              <a:defRPr sz="6000"/>
            </a:lvl1pPr>
          </a:lstStyle>
          <a:p>
            <a:r>
              <a:rPr lang="en-GB"/>
              <a:t>Click to edit Master title style</a:t>
            </a:r>
            <a:endParaRPr lang="en-US"/>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3233670" y="3816730"/>
            <a:ext cx="5724659" cy="980848"/>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6D9DF6-63FA-531D-DC06-FD767EC23DA0}"/>
              </a:ext>
            </a:extLst>
          </p:cNvPr>
          <p:cNvSpPr/>
          <p:nvPr userDrawn="1"/>
        </p:nvSpPr>
        <p:spPr>
          <a:xfrm>
            <a:off x="0" y="0"/>
            <a:ext cx="12192000"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199" y="365125"/>
            <a:ext cx="7315199" cy="1325563"/>
          </a:xfrm>
        </p:spPr>
        <p:txBody>
          <a:bodyPr/>
          <a:lstStyle/>
          <a:p>
            <a:r>
              <a:rPr lang="en-GB"/>
              <a:t>Click to edit Master title style</a:t>
            </a:r>
            <a:endParaRPr lang="en-US"/>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73152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04651-BCE7-49CF-A9E6-D669B5CDBDD7}"/>
              </a:ext>
            </a:extLst>
          </p:cNvPr>
          <p:cNvSpPr/>
          <p:nvPr userDrawn="1"/>
        </p:nvSpPr>
        <p:spPr>
          <a:xfrm rot="10800000">
            <a:off x="0" y="0"/>
            <a:ext cx="12192000"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4038600" y="365125"/>
            <a:ext cx="7315199" cy="1325563"/>
          </a:xfrm>
        </p:spPr>
        <p:txBody>
          <a:bodyPr/>
          <a:lstStyle>
            <a:lvl1pPr algn="r">
              <a:defRPr/>
            </a:lvl1pPr>
          </a:lstStyle>
          <a:p>
            <a:r>
              <a:rPr lang="en-GB"/>
              <a:t>Click to edit Master title style</a:t>
            </a:r>
            <a:endParaRPr lang="en-US"/>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4038600" y="1825625"/>
            <a:ext cx="7315199" cy="4351338"/>
          </a:xfrm>
        </p:spPr>
        <p:txBody>
          <a:bodyPr/>
          <a:lstStyle>
            <a:lvl1pPr algn="r">
              <a:defRPr>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0E2F01-0798-909B-E942-63FD9D0A23A8}"/>
              </a:ext>
            </a:extLst>
          </p:cNvPr>
          <p:cNvSpPr/>
          <p:nvPr userDrawn="1"/>
        </p:nvSpPr>
        <p:spPr>
          <a:xfrm rot="10800000">
            <a:off x="0" y="0"/>
            <a:ext cx="12192000" cy="6858000"/>
          </a:xfrm>
          <a:prstGeom prst="rect">
            <a:avLst/>
          </a:prstGeom>
          <a:gradFill>
            <a:gsLst>
              <a:gs pos="35000">
                <a:schemeClr val="tx1"/>
              </a:gs>
              <a:gs pos="77000">
                <a:schemeClr val="tx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8200" y="3180792"/>
            <a:ext cx="10515600" cy="1901614"/>
          </a:xfrm>
        </p:spPr>
        <p:txBody>
          <a:bodyPr anchor="b"/>
          <a:lstStyle>
            <a:lvl1pPr algn="ctr">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8200" y="5109394"/>
            <a:ext cx="10515600" cy="632663"/>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8680A5-8B84-12ED-8417-3F8FC7B4DE58}"/>
              </a:ext>
            </a:extLst>
          </p:cNvPr>
          <p:cNvSpPr/>
          <p:nvPr userDrawn="1"/>
        </p:nvSpPr>
        <p:spPr>
          <a:xfrm>
            <a:off x="0" y="0"/>
            <a:ext cx="12192000" cy="6858000"/>
          </a:xfrm>
          <a:prstGeom prst="rect">
            <a:avLst/>
          </a:prstGeom>
          <a:gradFill>
            <a:gsLst>
              <a:gs pos="33000">
                <a:schemeClr val="tx1"/>
              </a:gs>
              <a:gs pos="49000">
                <a:schemeClr val="tx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8200" y="253614"/>
            <a:ext cx="10515599" cy="1572702"/>
          </a:xfrm>
        </p:spPr>
        <p:txBody>
          <a:bodyPr anchor="b"/>
          <a:lstStyle>
            <a:lvl1pPr algn="ctr">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8200" y="1943732"/>
            <a:ext cx="10515599" cy="66612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457D4-F6F7-63A7-2248-008200025CF9}"/>
              </a:ext>
            </a:extLst>
          </p:cNvPr>
          <p:cNvSpPr/>
          <p:nvPr userDrawn="1"/>
        </p:nvSpPr>
        <p:spPr>
          <a:xfrm>
            <a:off x="0" y="0"/>
            <a:ext cx="10301591"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8201" y="1051152"/>
            <a:ext cx="5257800" cy="1917246"/>
          </a:xfrm>
        </p:spPr>
        <p:txBody>
          <a:bodyPr anchor="b"/>
          <a:lstStyle>
            <a:lvl1pPr algn="l">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8201" y="2995386"/>
            <a:ext cx="5257800" cy="1399833"/>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838200" y="4531744"/>
            <a:ext cx="1333500" cy="1333500"/>
          </a:xfrm>
          <a:prstGeom prst="snip2SameRect">
            <a:avLst>
              <a:gd name="adj1" fmla="val 28810"/>
              <a:gd name="adj2" fmla="val 0"/>
            </a:avLst>
          </a:prstGeom>
          <a:solidFill>
            <a:schemeClr val="accent2"/>
          </a:solidFill>
        </p:spPr>
        <p:txBody>
          <a:bodyPr anchor="ctr">
            <a:normAutofit/>
          </a:bodyPr>
          <a:lstStyle>
            <a:lvl1pPr marL="0" indent="0" algn="ctr">
              <a:buNone/>
              <a:defRPr sz="1400">
                <a:solidFill>
                  <a:schemeClr val="tx1">
                    <a:lumMod val="50000"/>
                  </a:schemeClr>
                </a:solidFill>
              </a:defRPr>
            </a:lvl1pPr>
          </a:lstStyle>
          <a:p>
            <a:r>
              <a:rPr lang="en-GB"/>
              <a:t>Click icon to add picture</a:t>
            </a:r>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2363522" y="4886325"/>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2363522" y="5113658"/>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2363522" y="5340991"/>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Company</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GB"/>
              <a:t>Click to edit Master title style</a:t>
            </a:r>
            <a:endParaRPr lang="en-US"/>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solidFill>
                  <a:schemeClr val="accent4"/>
                </a:solidFill>
                <a:latin typeface="+mn-lt"/>
                <a:ea typeface="+mj-ea"/>
                <a:cs typeface="+mj-cs"/>
              </a:defRPr>
            </a:lvl1pPr>
          </a:lstStyle>
          <a:p>
            <a:pPr marL="228600" lvl="0" indent="-228600">
              <a:spcBef>
                <a:spcPct val="0"/>
              </a:spcBef>
            </a:pPr>
            <a:r>
              <a:rPr lang="en-GB"/>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a:solidFill>
                  <a:schemeClr val="bg1"/>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a:solidFill>
                  <a:srgbClr val="A5CD00"/>
                </a:solidFill>
              </a:rPr>
              <a:t>T</a:t>
            </a:r>
            <a:r>
              <a:rPr lang="en-US" sz="1800" baseline="0">
                <a:solidFill>
                  <a:srgbClr val="A5CD00"/>
                </a:solidFill>
              </a:rPr>
              <a:t>he free PowerPoint and Google Slides template library</a:t>
            </a:r>
            <a:endParaRPr lang="en-US" sz="180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4"/>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4"/>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4"/>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a:solidFill>
                  <a:schemeClr val="accent1">
                    <a:lumMod val="50000"/>
                  </a:schemeClr>
                </a:solidFill>
                <a:effectLst/>
                <a:latin typeface="Open Sans" panose="020B0606030504020204" pitchFamily="34" charset="0"/>
              </a:rPr>
              <a:t>© </a:t>
            </a:r>
            <a:r>
              <a:rPr lang="en-US" sz="1100" b="0" i="0" u="none" strike="noStrike">
                <a:solidFill>
                  <a:schemeClr val="accent1">
                    <a:lumMod val="50000"/>
                  </a:schemeClr>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a:solidFill>
                <a:schemeClr val="accent1">
                  <a:lumMod val="50000"/>
                </a:schemeClr>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b="1" kern="1200">
          <a:solidFill>
            <a:schemeClr val="accent4"/>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805543" y="1464028"/>
            <a:ext cx="10580913" cy="1964972"/>
          </a:xfrm>
        </p:spPr>
        <p:txBody>
          <a:bodyPr>
            <a:normAutofit/>
          </a:bodyPr>
          <a:lstStyle/>
          <a:p>
            <a:r>
              <a:rPr lang="en-US" dirty="0"/>
              <a:t>ML 24/25-10 Creating Text from images with OCR API</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3233669" y="4040012"/>
            <a:ext cx="5724659" cy="2263805"/>
          </a:xfrm>
        </p:spPr>
        <p:txBody>
          <a:bodyPr>
            <a:normAutofit fontScale="92500" lnSpcReduction="20000"/>
          </a:bodyPr>
          <a:lstStyle/>
          <a:p>
            <a:r>
              <a:rPr lang="en-US"/>
              <a:t>Team : </a:t>
            </a:r>
            <a:r>
              <a:rPr lang="en-IN" err="1"/>
              <a:t>TechTitans</a:t>
            </a:r>
            <a:endParaRPr lang="en-IN"/>
          </a:p>
          <a:p>
            <a:r>
              <a:rPr lang="en-IN"/>
              <a:t>Mithila Prabhu ( 1567111) </a:t>
            </a:r>
          </a:p>
          <a:p>
            <a:r>
              <a:rPr lang="en-IN" err="1"/>
              <a:t>Taibaz</a:t>
            </a:r>
            <a:r>
              <a:rPr lang="en-IN"/>
              <a:t> Pathan (1564714)</a:t>
            </a:r>
          </a:p>
          <a:p>
            <a:r>
              <a:rPr lang="en-IN"/>
              <a:t>Khushal Singh (1564813)</a:t>
            </a:r>
          </a:p>
          <a:p>
            <a:endParaRPr lang="en-US"/>
          </a:p>
        </p:txBody>
      </p:sp>
      <p:pic>
        <p:nvPicPr>
          <p:cNvPr id="5" name="Picture 4" descr="A black and white logo&#10;&#10;AI-generated content may be incorrect.">
            <a:extLst>
              <a:ext uri="{FF2B5EF4-FFF2-40B4-BE49-F238E27FC236}">
                <a16:creationId xmlns:a16="http://schemas.microsoft.com/office/drawing/2014/main" id="{29103B7D-764F-0AB4-0A4D-0D35E04CAA88}"/>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DADD-A980-45AC-AF73-39731B8F067F}"/>
              </a:ext>
            </a:extLst>
          </p:cNvPr>
          <p:cNvSpPr>
            <a:spLocks noGrp="1"/>
          </p:cNvSpPr>
          <p:nvPr>
            <p:ph type="title"/>
          </p:nvPr>
        </p:nvSpPr>
        <p:spPr>
          <a:xfrm>
            <a:off x="838200" y="253614"/>
            <a:ext cx="10515599" cy="813186"/>
          </a:xfrm>
        </p:spPr>
        <p:txBody>
          <a:bodyPr>
            <a:normAutofit/>
          </a:bodyPr>
          <a:lstStyle/>
          <a:p>
            <a:r>
              <a:rPr lang="en-IN" sz="4400"/>
              <a:t>5. Results</a:t>
            </a:r>
            <a:endParaRPr lang="en-US" sz="4400"/>
          </a:p>
        </p:txBody>
      </p:sp>
      <p:sp>
        <p:nvSpPr>
          <p:cNvPr id="3" name="Text Placeholder 2">
            <a:extLst>
              <a:ext uri="{FF2B5EF4-FFF2-40B4-BE49-F238E27FC236}">
                <a16:creationId xmlns:a16="http://schemas.microsoft.com/office/drawing/2014/main" id="{682F2DEF-A21E-8087-F74A-525F22B2507C}"/>
              </a:ext>
            </a:extLst>
          </p:cNvPr>
          <p:cNvSpPr>
            <a:spLocks noGrp="1"/>
          </p:cNvSpPr>
          <p:nvPr>
            <p:ph type="body" idx="1"/>
          </p:nvPr>
        </p:nvSpPr>
        <p:spPr>
          <a:xfrm>
            <a:off x="838200" y="1943732"/>
            <a:ext cx="10515599" cy="3847468"/>
          </a:xfrm>
        </p:spPr>
        <p:txBody>
          <a:bodyPr>
            <a:normAutofit/>
          </a:bodyPr>
          <a:lstStyle/>
          <a:p>
            <a:pPr marL="342900" indent="-342900" algn="l">
              <a:buFont typeface="Arial" panose="020B0604020202020204" pitchFamily="34" charset="0"/>
              <a:buChar char="•"/>
            </a:pPr>
            <a:endParaRPr lang="en-IN"/>
          </a:p>
          <a:p>
            <a:pPr marL="342900" indent="-342900" algn="l">
              <a:buFont typeface="Arial" panose="020B0604020202020204" pitchFamily="34" charset="0"/>
              <a:buChar char="•"/>
            </a:pPr>
            <a:r>
              <a:rPr lang="en-IN"/>
              <a:t>Comparison of different preprocessing techniques.  </a:t>
            </a:r>
          </a:p>
          <a:p>
            <a:pPr marL="342900" indent="-342900" algn="l">
              <a:buFont typeface="Arial" panose="020B0604020202020204" pitchFamily="34" charset="0"/>
              <a:buChar char="•"/>
            </a:pPr>
            <a:r>
              <a:rPr lang="en-IN"/>
              <a:t>Demonstration of extracted text from sample images.</a:t>
            </a:r>
          </a:p>
          <a:p>
            <a:pPr marL="342900" indent="-342900" algn="l">
              <a:buFont typeface="Arial" panose="020B0604020202020204" pitchFamily="34" charset="0"/>
              <a:buChar char="•"/>
            </a:pPr>
            <a:endParaRPr lang="en-IN"/>
          </a:p>
          <a:p>
            <a:pPr marL="342900" indent="-342900" algn="l">
              <a:buFont typeface="Arial" panose="020B0604020202020204" pitchFamily="34" charset="0"/>
              <a:buChar char="•"/>
            </a:pPr>
            <a:endParaRPr lang="en-US"/>
          </a:p>
        </p:txBody>
      </p:sp>
      <p:sp>
        <p:nvSpPr>
          <p:cNvPr id="4" name="Date Placeholder 3">
            <a:extLst>
              <a:ext uri="{FF2B5EF4-FFF2-40B4-BE49-F238E27FC236}">
                <a16:creationId xmlns:a16="http://schemas.microsoft.com/office/drawing/2014/main" id="{3A562E47-3BD4-6184-3387-D236639C329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56EF60C4-8341-B4B7-8D39-576C875B641C}"/>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040E7EB9-8C5F-850C-8831-B2A000452ED9}"/>
              </a:ext>
            </a:extLst>
          </p:cNvPr>
          <p:cNvSpPr>
            <a:spLocks noGrp="1"/>
          </p:cNvSpPr>
          <p:nvPr>
            <p:ph type="sldNum" sz="quarter" idx="12"/>
          </p:nvPr>
        </p:nvSpPr>
        <p:spPr/>
        <p:txBody>
          <a:bodyPr/>
          <a:lstStyle/>
          <a:p>
            <a:fld id="{672B7600-67E3-4D97-B453-880E2742B982}" type="slidenum">
              <a:rPr lang="en-US" smtClean="0"/>
              <a:t>10</a:t>
            </a:fld>
            <a:endParaRPr lang="en-US"/>
          </a:p>
        </p:txBody>
      </p:sp>
      <p:pic>
        <p:nvPicPr>
          <p:cNvPr id="10" name="Picture 9" descr="A black and white logo&#10;&#10;AI-generated content may be incorrect.">
            <a:extLst>
              <a:ext uri="{FF2B5EF4-FFF2-40B4-BE49-F238E27FC236}">
                <a16:creationId xmlns:a16="http://schemas.microsoft.com/office/drawing/2014/main" id="{C05D05DE-FCD9-C9AB-2269-AFA00E9DA9A1}"/>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1624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0F5A-DD7F-C5A0-9F29-EA6B49593AD7}"/>
              </a:ext>
            </a:extLst>
          </p:cNvPr>
          <p:cNvSpPr>
            <a:spLocks noGrp="1"/>
          </p:cNvSpPr>
          <p:nvPr>
            <p:ph type="title"/>
          </p:nvPr>
        </p:nvSpPr>
        <p:spPr>
          <a:xfrm>
            <a:off x="838200" y="429520"/>
            <a:ext cx="10515599" cy="562130"/>
          </a:xfrm>
        </p:spPr>
        <p:txBody>
          <a:bodyPr>
            <a:normAutofit fontScale="90000"/>
          </a:bodyPr>
          <a:lstStyle/>
          <a:p>
            <a:r>
              <a:rPr lang="en-US" sz="4400"/>
              <a:t>Preprocessed Images</a:t>
            </a:r>
          </a:p>
        </p:txBody>
      </p:sp>
      <p:sp>
        <p:nvSpPr>
          <p:cNvPr id="4" name="Date Placeholder 3">
            <a:extLst>
              <a:ext uri="{FF2B5EF4-FFF2-40B4-BE49-F238E27FC236}">
                <a16:creationId xmlns:a16="http://schemas.microsoft.com/office/drawing/2014/main" id="{BBA33F45-9EF7-8385-F8F4-D2371D278021}"/>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FC934DA3-7EFC-2DE2-7977-AC91F7011A8E}"/>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FCA3F693-246F-34BC-A812-A379DE39E75F}"/>
              </a:ext>
            </a:extLst>
          </p:cNvPr>
          <p:cNvSpPr>
            <a:spLocks noGrp="1"/>
          </p:cNvSpPr>
          <p:nvPr>
            <p:ph type="sldNum" sz="quarter" idx="12"/>
          </p:nvPr>
        </p:nvSpPr>
        <p:spPr/>
        <p:txBody>
          <a:bodyPr/>
          <a:lstStyle/>
          <a:p>
            <a:fld id="{672B7600-67E3-4D97-B453-880E2742B982}" type="slidenum">
              <a:rPr lang="en-US" smtClean="0"/>
              <a:t>11</a:t>
            </a:fld>
            <a:endParaRPr lang="en-US"/>
          </a:p>
        </p:txBody>
      </p:sp>
      <p:pic>
        <p:nvPicPr>
          <p:cNvPr id="8" name="Picture 7">
            <a:extLst>
              <a:ext uri="{FF2B5EF4-FFF2-40B4-BE49-F238E27FC236}">
                <a16:creationId xmlns:a16="http://schemas.microsoft.com/office/drawing/2014/main" id="{6BEBE7D3-6674-B15F-6757-676BDAF1C9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51" y="1322410"/>
            <a:ext cx="3531640" cy="4570547"/>
          </a:xfrm>
          <a:prstGeom prst="rect">
            <a:avLst/>
          </a:prstGeom>
          <a:noFill/>
          <a:ln>
            <a:noFill/>
          </a:ln>
        </p:spPr>
      </p:pic>
      <p:sp>
        <p:nvSpPr>
          <p:cNvPr id="9" name="TextBox 8">
            <a:extLst>
              <a:ext uri="{FF2B5EF4-FFF2-40B4-BE49-F238E27FC236}">
                <a16:creationId xmlns:a16="http://schemas.microsoft.com/office/drawing/2014/main" id="{FC14E552-9DE7-4ED9-305E-957C471A2937}"/>
              </a:ext>
            </a:extLst>
          </p:cNvPr>
          <p:cNvSpPr txBox="1"/>
          <p:nvPr/>
        </p:nvSpPr>
        <p:spPr>
          <a:xfrm>
            <a:off x="1553370" y="5887844"/>
            <a:ext cx="1312860" cy="369332"/>
          </a:xfrm>
          <a:prstGeom prst="rect">
            <a:avLst/>
          </a:prstGeom>
          <a:noFill/>
        </p:spPr>
        <p:txBody>
          <a:bodyPr wrap="none" rtlCol="0">
            <a:spAutoFit/>
          </a:bodyPr>
          <a:lstStyle/>
          <a:p>
            <a:r>
              <a:rPr lang="en-US">
                <a:solidFill>
                  <a:schemeClr val="bg1"/>
                </a:solidFill>
              </a:rPr>
              <a:t>Input Image</a:t>
            </a:r>
          </a:p>
        </p:txBody>
      </p:sp>
      <p:pic>
        <p:nvPicPr>
          <p:cNvPr id="10" name="Picture 9">
            <a:extLst>
              <a:ext uri="{FF2B5EF4-FFF2-40B4-BE49-F238E27FC236}">
                <a16:creationId xmlns:a16="http://schemas.microsoft.com/office/drawing/2014/main" id="{86FE5CC2-2406-A14F-2B35-85A2381C8B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4093" y="1338922"/>
            <a:ext cx="3520589" cy="4552481"/>
          </a:xfrm>
          <a:prstGeom prst="rect">
            <a:avLst/>
          </a:prstGeom>
          <a:noFill/>
          <a:ln>
            <a:noFill/>
          </a:ln>
        </p:spPr>
      </p:pic>
      <p:sp>
        <p:nvSpPr>
          <p:cNvPr id="11" name="TextBox 10">
            <a:extLst>
              <a:ext uri="{FF2B5EF4-FFF2-40B4-BE49-F238E27FC236}">
                <a16:creationId xmlns:a16="http://schemas.microsoft.com/office/drawing/2014/main" id="{256560B9-0F75-CC79-8985-E5D70B8FB203}"/>
              </a:ext>
            </a:extLst>
          </p:cNvPr>
          <p:cNvSpPr txBox="1"/>
          <p:nvPr/>
        </p:nvSpPr>
        <p:spPr>
          <a:xfrm>
            <a:off x="4524101" y="5926684"/>
            <a:ext cx="2982035" cy="369332"/>
          </a:xfrm>
          <a:prstGeom prst="rect">
            <a:avLst/>
          </a:prstGeom>
          <a:noFill/>
        </p:spPr>
        <p:txBody>
          <a:bodyPr wrap="none" rtlCol="0">
            <a:spAutoFit/>
          </a:bodyPr>
          <a:lstStyle/>
          <a:p>
            <a:r>
              <a:rPr lang="en-US">
                <a:solidFill>
                  <a:schemeClr val="bg1"/>
                </a:solidFill>
              </a:rPr>
              <a:t>After Converting to Grayscale </a:t>
            </a:r>
          </a:p>
        </p:txBody>
      </p:sp>
      <p:pic>
        <p:nvPicPr>
          <p:cNvPr id="12" name="Picture 11">
            <a:extLst>
              <a:ext uri="{FF2B5EF4-FFF2-40B4-BE49-F238E27FC236}">
                <a16:creationId xmlns:a16="http://schemas.microsoft.com/office/drawing/2014/main" id="{15EEF413-83B5-7732-3B25-85944D9E2A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0284" y="1339440"/>
            <a:ext cx="3500132" cy="4532024"/>
          </a:xfrm>
          <a:prstGeom prst="rect">
            <a:avLst/>
          </a:prstGeom>
          <a:noFill/>
          <a:ln>
            <a:noFill/>
          </a:ln>
        </p:spPr>
      </p:pic>
      <p:sp>
        <p:nvSpPr>
          <p:cNvPr id="15" name="TextBox 14">
            <a:extLst>
              <a:ext uri="{FF2B5EF4-FFF2-40B4-BE49-F238E27FC236}">
                <a16:creationId xmlns:a16="http://schemas.microsoft.com/office/drawing/2014/main" id="{AD480CD5-E1A4-654D-1C2A-B49F46513B95}"/>
              </a:ext>
            </a:extLst>
          </p:cNvPr>
          <p:cNvSpPr txBox="1"/>
          <p:nvPr/>
        </p:nvSpPr>
        <p:spPr>
          <a:xfrm>
            <a:off x="8444764" y="5894572"/>
            <a:ext cx="2681037" cy="646331"/>
          </a:xfrm>
          <a:prstGeom prst="rect">
            <a:avLst/>
          </a:prstGeom>
          <a:noFill/>
        </p:spPr>
        <p:txBody>
          <a:bodyPr wrap="square">
            <a:spAutoFit/>
          </a:bodyPr>
          <a:lstStyle/>
          <a:p>
            <a:pPr algn="ctr"/>
            <a:r>
              <a:rPr lang="en-US">
                <a:solidFill>
                  <a:schemeClr val="bg1"/>
                </a:solidFill>
              </a:rPr>
              <a:t>After Global Thresholding at 80</a:t>
            </a:r>
          </a:p>
        </p:txBody>
      </p:sp>
      <p:pic>
        <p:nvPicPr>
          <p:cNvPr id="14" name="Picture 13" descr="A black and white logo&#10;&#10;AI-generated content may be incorrect.">
            <a:extLst>
              <a:ext uri="{FF2B5EF4-FFF2-40B4-BE49-F238E27FC236}">
                <a16:creationId xmlns:a16="http://schemas.microsoft.com/office/drawing/2014/main" id="{67248D59-6507-5F2B-28CB-67E1B25CCB6C}"/>
              </a:ext>
            </a:extLst>
          </p:cNvPr>
          <p:cNvPicPr>
            <a:picLocks noChangeAspect="1"/>
          </p:cNvPicPr>
          <p:nvPr/>
        </p:nvPicPr>
        <p:blipFill>
          <a:blip r:embed="rId5"/>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540629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5343-23E2-F8DD-A806-B6B744D163C9}"/>
              </a:ext>
            </a:extLst>
          </p:cNvPr>
          <p:cNvSpPr>
            <a:spLocks noGrp="1"/>
          </p:cNvSpPr>
          <p:nvPr>
            <p:ph type="title"/>
          </p:nvPr>
        </p:nvSpPr>
        <p:spPr>
          <a:xfrm>
            <a:off x="838200" y="327573"/>
            <a:ext cx="10515599" cy="673628"/>
          </a:xfrm>
        </p:spPr>
        <p:txBody>
          <a:bodyPr>
            <a:normAutofit fontScale="90000"/>
          </a:bodyPr>
          <a:lstStyle/>
          <a:p>
            <a:r>
              <a:rPr lang="en-US" sz="4400"/>
              <a:t>Preprocessed Images</a:t>
            </a:r>
          </a:p>
        </p:txBody>
      </p:sp>
      <p:sp>
        <p:nvSpPr>
          <p:cNvPr id="4" name="Date Placeholder 3">
            <a:extLst>
              <a:ext uri="{FF2B5EF4-FFF2-40B4-BE49-F238E27FC236}">
                <a16:creationId xmlns:a16="http://schemas.microsoft.com/office/drawing/2014/main" id="{3FD59BAE-A25A-A132-19DF-0DBECA7D8CB8}"/>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8FFF4A9B-EA13-7662-A995-2D797F833D3F}"/>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D6B293EB-FB6A-DBC6-051F-06535AB94C58}"/>
              </a:ext>
            </a:extLst>
          </p:cNvPr>
          <p:cNvSpPr>
            <a:spLocks noGrp="1"/>
          </p:cNvSpPr>
          <p:nvPr>
            <p:ph type="sldNum" sz="quarter" idx="12"/>
          </p:nvPr>
        </p:nvSpPr>
        <p:spPr/>
        <p:txBody>
          <a:bodyPr/>
          <a:lstStyle/>
          <a:p>
            <a:fld id="{672B7600-67E3-4D97-B453-880E2742B982}" type="slidenum">
              <a:rPr lang="en-US" smtClean="0"/>
              <a:t>12</a:t>
            </a:fld>
            <a:endParaRPr lang="en-US"/>
          </a:p>
        </p:txBody>
      </p:sp>
      <p:pic>
        <p:nvPicPr>
          <p:cNvPr id="7" name="Picture 6">
            <a:extLst>
              <a:ext uri="{FF2B5EF4-FFF2-40B4-BE49-F238E27FC236}">
                <a16:creationId xmlns:a16="http://schemas.microsoft.com/office/drawing/2014/main" id="{22EDC39A-E27C-7226-4AD9-1DC559CB30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41" y="1368733"/>
            <a:ext cx="3514859" cy="4550703"/>
          </a:xfrm>
          <a:prstGeom prst="rect">
            <a:avLst/>
          </a:prstGeom>
          <a:noFill/>
          <a:ln>
            <a:noFill/>
          </a:ln>
        </p:spPr>
      </p:pic>
      <p:sp>
        <p:nvSpPr>
          <p:cNvPr id="8" name="TextBox 7">
            <a:extLst>
              <a:ext uri="{FF2B5EF4-FFF2-40B4-BE49-F238E27FC236}">
                <a16:creationId xmlns:a16="http://schemas.microsoft.com/office/drawing/2014/main" id="{510B751B-4B74-BD6A-CB47-3C6FE297C142}"/>
              </a:ext>
            </a:extLst>
          </p:cNvPr>
          <p:cNvSpPr txBox="1"/>
          <p:nvPr/>
        </p:nvSpPr>
        <p:spPr>
          <a:xfrm>
            <a:off x="929037" y="5987018"/>
            <a:ext cx="2704266" cy="369332"/>
          </a:xfrm>
          <a:prstGeom prst="rect">
            <a:avLst/>
          </a:prstGeom>
          <a:noFill/>
        </p:spPr>
        <p:txBody>
          <a:bodyPr wrap="none" rtlCol="0">
            <a:spAutoFit/>
          </a:bodyPr>
          <a:lstStyle/>
          <a:p>
            <a:r>
              <a:rPr lang="en-US">
                <a:solidFill>
                  <a:schemeClr val="bg1"/>
                </a:solidFill>
              </a:rPr>
              <a:t>Global Thresholding at 150</a:t>
            </a:r>
          </a:p>
        </p:txBody>
      </p:sp>
      <p:pic>
        <p:nvPicPr>
          <p:cNvPr id="9" name="Picture 8">
            <a:extLst>
              <a:ext uri="{FF2B5EF4-FFF2-40B4-BE49-F238E27FC236}">
                <a16:creationId xmlns:a16="http://schemas.microsoft.com/office/drawing/2014/main" id="{A113E2D6-EF4F-A0A1-6758-E04C43E71A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502" y="1366326"/>
            <a:ext cx="3514859" cy="4550703"/>
          </a:xfrm>
          <a:prstGeom prst="rect">
            <a:avLst/>
          </a:prstGeom>
          <a:noFill/>
          <a:ln>
            <a:noFill/>
          </a:ln>
        </p:spPr>
      </p:pic>
      <p:sp>
        <p:nvSpPr>
          <p:cNvPr id="11" name="TextBox 10">
            <a:extLst>
              <a:ext uri="{FF2B5EF4-FFF2-40B4-BE49-F238E27FC236}">
                <a16:creationId xmlns:a16="http://schemas.microsoft.com/office/drawing/2014/main" id="{C7A38D27-3060-0B7D-16C0-F82AB39450F0}"/>
              </a:ext>
            </a:extLst>
          </p:cNvPr>
          <p:cNvSpPr txBox="1"/>
          <p:nvPr/>
        </p:nvSpPr>
        <p:spPr>
          <a:xfrm>
            <a:off x="4715487" y="5948410"/>
            <a:ext cx="2862888" cy="369332"/>
          </a:xfrm>
          <a:prstGeom prst="rect">
            <a:avLst/>
          </a:prstGeom>
          <a:noFill/>
        </p:spPr>
        <p:txBody>
          <a:bodyPr wrap="square">
            <a:spAutoFit/>
          </a:bodyPr>
          <a:lstStyle/>
          <a:p>
            <a:r>
              <a:rPr lang="en-US">
                <a:solidFill>
                  <a:schemeClr val="bg1"/>
                </a:solidFill>
              </a:rPr>
              <a:t>Saturation adjustment at 0.6</a:t>
            </a:r>
          </a:p>
        </p:txBody>
      </p:sp>
      <p:pic>
        <p:nvPicPr>
          <p:cNvPr id="12" name="Picture 11">
            <a:extLst>
              <a:ext uri="{FF2B5EF4-FFF2-40B4-BE49-F238E27FC236}">
                <a16:creationId xmlns:a16="http://schemas.microsoft.com/office/drawing/2014/main" id="{0A6135ED-4DCB-E40E-DCE0-B1C16C52C7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263" y="1366326"/>
            <a:ext cx="3513000" cy="4548296"/>
          </a:xfrm>
          <a:prstGeom prst="rect">
            <a:avLst/>
          </a:prstGeom>
          <a:noFill/>
          <a:ln>
            <a:noFill/>
          </a:ln>
        </p:spPr>
      </p:pic>
      <p:sp>
        <p:nvSpPr>
          <p:cNvPr id="14" name="TextBox 13">
            <a:extLst>
              <a:ext uri="{FF2B5EF4-FFF2-40B4-BE49-F238E27FC236}">
                <a16:creationId xmlns:a16="http://schemas.microsoft.com/office/drawing/2014/main" id="{319E9805-C671-9A76-A12D-9FE368C766B9}"/>
              </a:ext>
            </a:extLst>
          </p:cNvPr>
          <p:cNvSpPr txBox="1"/>
          <p:nvPr/>
        </p:nvSpPr>
        <p:spPr>
          <a:xfrm>
            <a:off x="8610600" y="5987018"/>
            <a:ext cx="2862888" cy="369332"/>
          </a:xfrm>
          <a:prstGeom prst="rect">
            <a:avLst/>
          </a:prstGeom>
          <a:noFill/>
        </p:spPr>
        <p:txBody>
          <a:bodyPr wrap="square">
            <a:spAutoFit/>
          </a:bodyPr>
          <a:lstStyle/>
          <a:p>
            <a:r>
              <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Saturation Adjustment 2.5</a:t>
            </a:r>
            <a:endParaRPr lang="en-US">
              <a:solidFill>
                <a:schemeClr val="bg1"/>
              </a:solidFill>
            </a:endParaRPr>
          </a:p>
        </p:txBody>
      </p:sp>
      <p:pic>
        <p:nvPicPr>
          <p:cNvPr id="15" name="Picture 14" descr="A black and white logo&#10;&#10;AI-generated content may be incorrect.">
            <a:extLst>
              <a:ext uri="{FF2B5EF4-FFF2-40B4-BE49-F238E27FC236}">
                <a16:creationId xmlns:a16="http://schemas.microsoft.com/office/drawing/2014/main" id="{4F6F6F1E-0133-5531-D4BD-D1DFDF271E1C}"/>
              </a:ext>
            </a:extLst>
          </p:cNvPr>
          <p:cNvPicPr>
            <a:picLocks noChangeAspect="1"/>
          </p:cNvPicPr>
          <p:nvPr/>
        </p:nvPicPr>
        <p:blipFill>
          <a:blip r:embed="rId5"/>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247770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215D-799F-8636-D9F0-A26C0E3A2D9A}"/>
              </a:ext>
            </a:extLst>
          </p:cNvPr>
          <p:cNvSpPr>
            <a:spLocks noGrp="1"/>
          </p:cNvSpPr>
          <p:nvPr>
            <p:ph type="title"/>
          </p:nvPr>
        </p:nvSpPr>
        <p:spPr>
          <a:xfrm>
            <a:off x="838200" y="485970"/>
            <a:ext cx="10515599" cy="673758"/>
          </a:xfrm>
        </p:spPr>
        <p:txBody>
          <a:bodyPr>
            <a:normAutofit fontScale="90000"/>
          </a:bodyPr>
          <a:lstStyle/>
          <a:p>
            <a:r>
              <a:rPr lang="en-US" sz="4400"/>
              <a:t>Similarity matrix</a:t>
            </a:r>
          </a:p>
        </p:txBody>
      </p:sp>
      <p:sp>
        <p:nvSpPr>
          <p:cNvPr id="4" name="Date Placeholder 3">
            <a:extLst>
              <a:ext uri="{FF2B5EF4-FFF2-40B4-BE49-F238E27FC236}">
                <a16:creationId xmlns:a16="http://schemas.microsoft.com/office/drawing/2014/main" id="{B67670F6-EBA8-69DF-DF9E-3D0C9584288B}"/>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B336E18A-FB11-B4E0-5B69-35BF77B141DB}"/>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A375A54-1E54-A4C2-C5DD-9113DA066902}"/>
              </a:ext>
            </a:extLst>
          </p:cNvPr>
          <p:cNvSpPr>
            <a:spLocks noGrp="1"/>
          </p:cNvSpPr>
          <p:nvPr>
            <p:ph type="sldNum" sz="quarter" idx="12"/>
          </p:nvPr>
        </p:nvSpPr>
        <p:spPr/>
        <p:txBody>
          <a:bodyPr/>
          <a:lstStyle/>
          <a:p>
            <a:fld id="{672B7600-67E3-4D97-B453-880E2742B982}" type="slidenum">
              <a:rPr lang="en-US" smtClean="0"/>
              <a:t>13</a:t>
            </a:fld>
            <a:endParaRPr lang="en-US"/>
          </a:p>
        </p:txBody>
      </p:sp>
      <p:pic>
        <p:nvPicPr>
          <p:cNvPr id="7" name="Picture 6">
            <a:extLst>
              <a:ext uri="{FF2B5EF4-FFF2-40B4-BE49-F238E27FC236}">
                <a16:creationId xmlns:a16="http://schemas.microsoft.com/office/drawing/2014/main" id="{E033E2EB-8F9D-5649-6612-638F9DD6A7FF}"/>
              </a:ext>
            </a:extLst>
          </p:cNvPr>
          <p:cNvPicPr>
            <a:picLocks noChangeAspect="1"/>
          </p:cNvPicPr>
          <p:nvPr/>
        </p:nvPicPr>
        <p:blipFill>
          <a:blip r:embed="rId2"/>
          <a:stretch>
            <a:fillRect/>
          </a:stretch>
        </p:blipFill>
        <p:spPr>
          <a:xfrm>
            <a:off x="956440" y="1859509"/>
            <a:ext cx="10691647" cy="4098522"/>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6DC14249-DEE9-547F-2984-1C83FA5F8B92}"/>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39161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67AC0-6031-4262-E4E8-92AC5EF63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415F2-C53A-1CD8-DB9A-85A0D35DE127}"/>
              </a:ext>
            </a:extLst>
          </p:cNvPr>
          <p:cNvSpPr>
            <a:spLocks noGrp="1"/>
          </p:cNvSpPr>
          <p:nvPr>
            <p:ph type="title"/>
          </p:nvPr>
        </p:nvSpPr>
        <p:spPr>
          <a:xfrm>
            <a:off x="838200" y="485970"/>
            <a:ext cx="10515599" cy="673758"/>
          </a:xfrm>
        </p:spPr>
        <p:txBody>
          <a:bodyPr>
            <a:normAutofit fontScale="90000"/>
          </a:bodyPr>
          <a:lstStyle/>
          <a:p>
            <a:r>
              <a:rPr lang="en-US" sz="4400"/>
              <a:t>Time Tracking and Memory Usage Details</a:t>
            </a:r>
          </a:p>
        </p:txBody>
      </p:sp>
      <p:sp>
        <p:nvSpPr>
          <p:cNvPr id="4" name="Date Placeholder 3">
            <a:extLst>
              <a:ext uri="{FF2B5EF4-FFF2-40B4-BE49-F238E27FC236}">
                <a16:creationId xmlns:a16="http://schemas.microsoft.com/office/drawing/2014/main" id="{D28467AE-7821-7E76-AA4E-1322726ABD00}"/>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7793FE04-97CB-A4B3-5314-89990EAF0549}"/>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93261CF0-A817-13FB-D0F1-F91DBD12E488}"/>
              </a:ext>
            </a:extLst>
          </p:cNvPr>
          <p:cNvSpPr>
            <a:spLocks noGrp="1"/>
          </p:cNvSpPr>
          <p:nvPr>
            <p:ph type="sldNum" sz="quarter" idx="12"/>
          </p:nvPr>
        </p:nvSpPr>
        <p:spPr/>
        <p:txBody>
          <a:bodyPr/>
          <a:lstStyle/>
          <a:p>
            <a:fld id="{672B7600-67E3-4D97-B453-880E2742B982}" type="slidenum">
              <a:rPr lang="en-US" smtClean="0"/>
              <a:t>14</a:t>
            </a:fld>
            <a:endParaRPr lang="en-US"/>
          </a:p>
        </p:txBody>
      </p:sp>
      <p:pic>
        <p:nvPicPr>
          <p:cNvPr id="3" name="Picture 2" descr="A table with numbers and text&#10;&#10;AI-generated content may be incorrect.">
            <a:extLst>
              <a:ext uri="{FF2B5EF4-FFF2-40B4-BE49-F238E27FC236}">
                <a16:creationId xmlns:a16="http://schemas.microsoft.com/office/drawing/2014/main" id="{DD4910DB-4F3D-9B6E-989C-66762D902E87}"/>
              </a:ext>
            </a:extLst>
          </p:cNvPr>
          <p:cNvPicPr>
            <a:picLocks noChangeAspect="1"/>
          </p:cNvPicPr>
          <p:nvPr/>
        </p:nvPicPr>
        <p:blipFill>
          <a:blip r:embed="rId2"/>
          <a:stretch>
            <a:fillRect/>
          </a:stretch>
        </p:blipFill>
        <p:spPr>
          <a:xfrm>
            <a:off x="1505603" y="1596351"/>
            <a:ext cx="9191233" cy="4542120"/>
          </a:xfrm>
          <a:prstGeom prst="rect">
            <a:avLst/>
          </a:prstGeom>
        </p:spPr>
      </p:pic>
      <p:pic>
        <p:nvPicPr>
          <p:cNvPr id="9" name="Picture 8" descr="A black and white logo&#10;&#10;AI-generated content may be incorrect.">
            <a:extLst>
              <a:ext uri="{FF2B5EF4-FFF2-40B4-BE49-F238E27FC236}">
                <a16:creationId xmlns:a16="http://schemas.microsoft.com/office/drawing/2014/main" id="{029C5DD6-9A67-83CB-9E0D-E1C7AA3F1201}"/>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98785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52E1-C82C-3C1E-DD2F-6A1A290E82EF}"/>
              </a:ext>
            </a:extLst>
          </p:cNvPr>
          <p:cNvSpPr>
            <a:spLocks noGrp="1"/>
          </p:cNvSpPr>
          <p:nvPr>
            <p:ph type="title"/>
          </p:nvPr>
        </p:nvSpPr>
        <p:spPr>
          <a:xfrm>
            <a:off x="838199" y="365126"/>
            <a:ext cx="10515601" cy="761148"/>
          </a:xfrm>
        </p:spPr>
        <p:txBody>
          <a:bodyPr anchor="ctr">
            <a:normAutofit/>
          </a:bodyPr>
          <a:lstStyle/>
          <a:p>
            <a:pPr algn="ctr"/>
            <a:r>
              <a:rPr lang="en-US"/>
              <a:t>Model Evaluation</a:t>
            </a:r>
          </a:p>
        </p:txBody>
      </p:sp>
      <p:sp>
        <p:nvSpPr>
          <p:cNvPr id="4" name="Date Placeholder 3">
            <a:extLst>
              <a:ext uri="{FF2B5EF4-FFF2-40B4-BE49-F238E27FC236}">
                <a16:creationId xmlns:a16="http://schemas.microsoft.com/office/drawing/2014/main" id="{91DB78A1-3DE1-4795-1DC3-F8DCB6C47FE6}"/>
              </a:ext>
            </a:extLst>
          </p:cNvPr>
          <p:cNvSpPr>
            <a:spLocks noGrp="1"/>
          </p:cNvSpPr>
          <p:nvPr>
            <p:ph type="dt" sz="half" idx="10"/>
          </p:nvPr>
        </p:nvSpPr>
        <p:spPr>
          <a:xfrm>
            <a:off x="838200" y="6356350"/>
            <a:ext cx="2743200" cy="365125"/>
          </a:xfrm>
        </p:spPr>
        <p:txBody>
          <a:bodyPr anchor="ctr">
            <a:normAutofit/>
          </a:bodyPr>
          <a:lstStyle/>
          <a:p>
            <a:r>
              <a:rPr lang="en-US"/>
              <a:t>31/03/2025</a:t>
            </a:r>
          </a:p>
        </p:txBody>
      </p:sp>
      <p:sp>
        <p:nvSpPr>
          <p:cNvPr id="5" name="Footer Placeholder 4">
            <a:extLst>
              <a:ext uri="{FF2B5EF4-FFF2-40B4-BE49-F238E27FC236}">
                <a16:creationId xmlns:a16="http://schemas.microsoft.com/office/drawing/2014/main" id="{7C1B28BC-C61A-DB5B-10BE-0C899E00A061}"/>
              </a:ext>
            </a:extLst>
          </p:cNvPr>
          <p:cNvSpPr>
            <a:spLocks noGrp="1"/>
          </p:cNvSpPr>
          <p:nvPr>
            <p:ph type="ftr" sz="quarter" idx="11"/>
          </p:nvPr>
        </p:nvSpPr>
        <p:spPr>
          <a:xfrm>
            <a:off x="4038600" y="6356350"/>
            <a:ext cx="4114800" cy="365125"/>
          </a:xfrm>
        </p:spPr>
        <p:txBody>
          <a:bodyPr anchor="ctr">
            <a:normAutofit/>
          </a:bodyPr>
          <a:lstStyle/>
          <a:p>
            <a:r>
              <a:rPr lang="en-US"/>
              <a:t>Frankfurt University of Applied Sciences</a:t>
            </a:r>
          </a:p>
        </p:txBody>
      </p:sp>
      <p:sp>
        <p:nvSpPr>
          <p:cNvPr id="6" name="Slide Number Placeholder 5">
            <a:extLst>
              <a:ext uri="{FF2B5EF4-FFF2-40B4-BE49-F238E27FC236}">
                <a16:creationId xmlns:a16="http://schemas.microsoft.com/office/drawing/2014/main" id="{005EE3F4-4415-0612-DC2E-EB1A686D52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672B7600-67E3-4D97-B453-880E2742B982}" type="slidenum">
              <a:rPr lang="en-US" smtClean="0"/>
              <a:pPr>
                <a:spcAft>
                  <a:spcPts val="600"/>
                </a:spcAft>
              </a:pPr>
              <a:t>15</a:t>
            </a:fld>
            <a:endParaRPr lang="en-US"/>
          </a:p>
        </p:txBody>
      </p:sp>
      <p:pic>
        <p:nvPicPr>
          <p:cNvPr id="3" name="Picture 2" descr="A screenshot of a table&#10;&#10;AI-generated content may be incorrect.">
            <a:extLst>
              <a:ext uri="{FF2B5EF4-FFF2-40B4-BE49-F238E27FC236}">
                <a16:creationId xmlns:a16="http://schemas.microsoft.com/office/drawing/2014/main" id="{1BFB77D2-1DCF-D52C-B858-E2C9A101AE45}"/>
              </a:ext>
            </a:extLst>
          </p:cNvPr>
          <p:cNvPicPr>
            <a:picLocks noChangeAspect="1"/>
          </p:cNvPicPr>
          <p:nvPr/>
        </p:nvPicPr>
        <p:blipFill>
          <a:blip r:embed="rId2"/>
          <a:stretch>
            <a:fillRect/>
          </a:stretch>
        </p:blipFill>
        <p:spPr>
          <a:xfrm>
            <a:off x="2443945" y="1413223"/>
            <a:ext cx="7304107" cy="4595225"/>
          </a:xfrm>
          <a:prstGeom prst="rect">
            <a:avLst/>
          </a:prstGeom>
        </p:spPr>
      </p:pic>
    </p:spTree>
    <p:extLst>
      <p:ext uri="{BB962C8B-B14F-4D97-AF65-F5344CB8AC3E}">
        <p14:creationId xmlns:p14="http://schemas.microsoft.com/office/powerpoint/2010/main" val="38276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91D4-162F-ABBD-1D91-5AB91F783DF4}"/>
              </a:ext>
            </a:extLst>
          </p:cNvPr>
          <p:cNvSpPr>
            <a:spLocks noGrp="1"/>
          </p:cNvSpPr>
          <p:nvPr>
            <p:ph type="title"/>
          </p:nvPr>
        </p:nvSpPr>
        <p:spPr>
          <a:xfrm>
            <a:off x="838200" y="253614"/>
            <a:ext cx="10515599" cy="794601"/>
          </a:xfrm>
        </p:spPr>
        <p:txBody>
          <a:bodyPr>
            <a:normAutofit/>
          </a:bodyPr>
          <a:lstStyle/>
          <a:p>
            <a:r>
              <a:rPr lang="en-US" sz="4400"/>
              <a:t>Log File</a:t>
            </a:r>
          </a:p>
        </p:txBody>
      </p:sp>
      <p:sp>
        <p:nvSpPr>
          <p:cNvPr id="4" name="Date Placeholder 3">
            <a:extLst>
              <a:ext uri="{FF2B5EF4-FFF2-40B4-BE49-F238E27FC236}">
                <a16:creationId xmlns:a16="http://schemas.microsoft.com/office/drawing/2014/main" id="{4B08062B-376F-A820-7B90-BE9588B89660}"/>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DE931513-A39A-0465-DBBE-37E422AB42E2}"/>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07922219-27B4-F889-DAA9-1DAA870E734D}"/>
              </a:ext>
            </a:extLst>
          </p:cNvPr>
          <p:cNvSpPr>
            <a:spLocks noGrp="1"/>
          </p:cNvSpPr>
          <p:nvPr>
            <p:ph type="sldNum" sz="quarter" idx="12"/>
          </p:nvPr>
        </p:nvSpPr>
        <p:spPr/>
        <p:txBody>
          <a:bodyPr/>
          <a:lstStyle/>
          <a:p>
            <a:fld id="{672B7600-67E3-4D97-B453-880E2742B982}" type="slidenum">
              <a:rPr lang="en-US" smtClean="0"/>
              <a:t>16</a:t>
            </a:fld>
            <a:endParaRPr lang="en-US"/>
          </a:p>
        </p:txBody>
      </p:sp>
      <p:pic>
        <p:nvPicPr>
          <p:cNvPr id="7" name="Picture 6">
            <a:extLst>
              <a:ext uri="{FF2B5EF4-FFF2-40B4-BE49-F238E27FC236}">
                <a16:creationId xmlns:a16="http://schemas.microsoft.com/office/drawing/2014/main" id="{D23000DE-C2F7-1A35-5750-8C0A815F1B64}"/>
              </a:ext>
            </a:extLst>
          </p:cNvPr>
          <p:cNvPicPr>
            <a:picLocks noChangeAspect="1"/>
          </p:cNvPicPr>
          <p:nvPr/>
        </p:nvPicPr>
        <p:blipFill>
          <a:blip r:embed="rId2"/>
          <a:stretch>
            <a:fillRect/>
          </a:stretch>
        </p:blipFill>
        <p:spPr>
          <a:xfrm>
            <a:off x="941114" y="1943732"/>
            <a:ext cx="10412685" cy="3608562"/>
          </a:xfrm>
          <a:prstGeom prst="rect">
            <a:avLst/>
          </a:prstGeom>
        </p:spPr>
      </p:pic>
      <p:pic>
        <p:nvPicPr>
          <p:cNvPr id="8" name="Picture 7" descr="A black and white logo&#10;&#10;AI-generated content may be incorrect.">
            <a:extLst>
              <a:ext uri="{FF2B5EF4-FFF2-40B4-BE49-F238E27FC236}">
                <a16:creationId xmlns:a16="http://schemas.microsoft.com/office/drawing/2014/main" id="{69C10F90-9977-708D-2D03-1D4D75FC261F}"/>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34250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BED0-8667-AFBA-BE30-21FECB1C88FD}"/>
              </a:ext>
            </a:extLst>
          </p:cNvPr>
          <p:cNvSpPr>
            <a:spLocks noGrp="1"/>
          </p:cNvSpPr>
          <p:nvPr>
            <p:ph type="title"/>
          </p:nvPr>
        </p:nvSpPr>
        <p:spPr>
          <a:xfrm>
            <a:off x="838200" y="253614"/>
            <a:ext cx="10515599" cy="738845"/>
          </a:xfrm>
        </p:spPr>
        <p:txBody>
          <a:bodyPr>
            <a:normAutofit/>
          </a:bodyPr>
          <a:lstStyle/>
          <a:p>
            <a:r>
              <a:rPr lang="en-IN" sz="4400"/>
              <a:t>6. Conclusion</a:t>
            </a:r>
            <a:endParaRPr lang="en-US" sz="4400"/>
          </a:p>
        </p:txBody>
      </p:sp>
      <p:sp>
        <p:nvSpPr>
          <p:cNvPr id="3" name="Text Placeholder 2">
            <a:extLst>
              <a:ext uri="{FF2B5EF4-FFF2-40B4-BE49-F238E27FC236}">
                <a16:creationId xmlns:a16="http://schemas.microsoft.com/office/drawing/2014/main" id="{E1574E02-0DB8-BEA3-DA9D-F533FA5BB945}"/>
              </a:ext>
            </a:extLst>
          </p:cNvPr>
          <p:cNvSpPr>
            <a:spLocks noGrp="1"/>
          </p:cNvSpPr>
          <p:nvPr>
            <p:ph type="body" idx="1"/>
          </p:nvPr>
        </p:nvSpPr>
        <p:spPr>
          <a:xfrm>
            <a:off x="838200" y="2260107"/>
            <a:ext cx="10515599" cy="2512654"/>
          </a:xfrm>
        </p:spPr>
        <p:txBody>
          <a:bodyPr vert="horz" lIns="91440" tIns="45720" rIns="91440" bIns="45720" rtlCol="0" anchor="t">
            <a:normAutofit/>
          </a:bodyPr>
          <a:lstStyle/>
          <a:p>
            <a:pPr algn="just"/>
            <a:r>
              <a:rPr lang="en-IN"/>
              <a:t>The project demonstrates the effectiveness of </a:t>
            </a:r>
            <a:r>
              <a:rPr lang="en-IN" b="1"/>
              <a:t>OCR</a:t>
            </a:r>
            <a:r>
              <a:rPr lang="en-IN"/>
              <a:t> in text extraction by analysing the impact of various </a:t>
            </a:r>
            <a:r>
              <a:rPr lang="en-IN" b="1"/>
              <a:t>preprocessing techniques</a:t>
            </a:r>
            <a:r>
              <a:rPr lang="en-IN"/>
              <a:t> on accuracy. </a:t>
            </a:r>
            <a:r>
              <a:rPr lang="en-IN" b="1"/>
              <a:t>Time and memory tracking</a:t>
            </a:r>
            <a:r>
              <a:rPr lang="en-IN"/>
              <a:t> provide insights into computational costs, while </a:t>
            </a:r>
            <a:r>
              <a:rPr lang="en-IN" b="1"/>
              <a:t>evaluation using cosine similarity</a:t>
            </a:r>
            <a:r>
              <a:rPr lang="en-IN"/>
              <a:t> ensures a comprehensive assessment. The results emphasize the importance of preprocessing in enhancing </a:t>
            </a:r>
            <a:r>
              <a:rPr lang="en-IN" b="1"/>
              <a:t>OCR accuracy and efficiency</a:t>
            </a:r>
            <a:r>
              <a:rPr lang="en-IN"/>
              <a:t>, making the system more reliable for real-world applications.</a:t>
            </a:r>
          </a:p>
        </p:txBody>
      </p:sp>
      <p:sp>
        <p:nvSpPr>
          <p:cNvPr id="4" name="Date Placeholder 3">
            <a:extLst>
              <a:ext uri="{FF2B5EF4-FFF2-40B4-BE49-F238E27FC236}">
                <a16:creationId xmlns:a16="http://schemas.microsoft.com/office/drawing/2014/main" id="{F68C514B-36E5-5021-72F4-8C02CA37C94F}"/>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CEF3E91B-F1D4-DBF9-49E6-9A994CEF3F64}"/>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0701653-AF81-B732-D8FB-BCF5AB2CCD1F}"/>
              </a:ext>
            </a:extLst>
          </p:cNvPr>
          <p:cNvSpPr>
            <a:spLocks noGrp="1"/>
          </p:cNvSpPr>
          <p:nvPr>
            <p:ph type="sldNum" sz="quarter" idx="12"/>
          </p:nvPr>
        </p:nvSpPr>
        <p:spPr/>
        <p:txBody>
          <a:bodyPr/>
          <a:lstStyle/>
          <a:p>
            <a:fld id="{672B7600-67E3-4D97-B453-880E2742B982}" type="slidenum">
              <a:rPr lang="en-US" smtClean="0"/>
              <a:t>17</a:t>
            </a:fld>
            <a:endParaRPr lang="en-US"/>
          </a:p>
        </p:txBody>
      </p:sp>
      <p:pic>
        <p:nvPicPr>
          <p:cNvPr id="8" name="Picture 7" descr="A black and white logo&#10;&#10;AI-generated content may be incorrect.">
            <a:extLst>
              <a:ext uri="{FF2B5EF4-FFF2-40B4-BE49-F238E27FC236}">
                <a16:creationId xmlns:a16="http://schemas.microsoft.com/office/drawing/2014/main" id="{7A71D47A-BEEE-2881-D677-A8EBED1C5295}"/>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130326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DB2C6-27AB-5DC3-AD3F-A96666768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92DE7-E946-18C3-6A75-7D47AC37B99E}"/>
              </a:ext>
            </a:extLst>
          </p:cNvPr>
          <p:cNvSpPr>
            <a:spLocks noGrp="1"/>
          </p:cNvSpPr>
          <p:nvPr>
            <p:ph type="title"/>
          </p:nvPr>
        </p:nvSpPr>
        <p:spPr>
          <a:xfrm>
            <a:off x="838200" y="253615"/>
            <a:ext cx="10515599" cy="766218"/>
          </a:xfrm>
        </p:spPr>
        <p:txBody>
          <a:bodyPr>
            <a:normAutofit/>
          </a:bodyPr>
          <a:lstStyle/>
          <a:p>
            <a:r>
              <a:rPr lang="en-IN" sz="4400"/>
              <a:t>Future Work</a:t>
            </a:r>
            <a:endParaRPr lang="en-US" sz="4400"/>
          </a:p>
        </p:txBody>
      </p:sp>
      <p:sp>
        <p:nvSpPr>
          <p:cNvPr id="3" name="Text Placeholder 2">
            <a:extLst>
              <a:ext uri="{FF2B5EF4-FFF2-40B4-BE49-F238E27FC236}">
                <a16:creationId xmlns:a16="http://schemas.microsoft.com/office/drawing/2014/main" id="{D9128C19-8744-275A-35E6-98E4C25F2D9C}"/>
              </a:ext>
            </a:extLst>
          </p:cNvPr>
          <p:cNvSpPr>
            <a:spLocks noGrp="1"/>
          </p:cNvSpPr>
          <p:nvPr>
            <p:ph type="body" idx="1"/>
          </p:nvPr>
        </p:nvSpPr>
        <p:spPr>
          <a:xfrm>
            <a:off x="838199" y="1384957"/>
            <a:ext cx="10515599" cy="4971393"/>
          </a:xfrm>
        </p:spPr>
        <p:txBody>
          <a:bodyPr vert="horz" lIns="91440" tIns="45720" rIns="91440" bIns="45720" rtlCol="0" anchor="t">
            <a:noAutofit/>
          </a:bodyPr>
          <a:lstStyle/>
          <a:p>
            <a:pPr marL="457200" indent="-457200" algn="just">
              <a:buFont typeface="+mj-lt"/>
              <a:buAutoNum type="arabicPeriod"/>
            </a:pPr>
            <a:r>
              <a:rPr lang="en-IN" b="1"/>
              <a:t>Enhancing Preprocessing Techniques</a:t>
            </a:r>
            <a:r>
              <a:rPr lang="en-IN"/>
              <a:t> – Implementing advanced methods such as deep learning-based image enhancement and adaptive thresholding to further improve text recognition.</a:t>
            </a:r>
          </a:p>
          <a:p>
            <a:pPr marL="457200" indent="-457200" algn="just">
              <a:buFont typeface="+mj-lt"/>
              <a:buAutoNum type="arabicPeriod"/>
            </a:pPr>
            <a:r>
              <a:rPr lang="en-IN" b="1"/>
              <a:t>Integration with Other OCR Models</a:t>
            </a:r>
            <a:r>
              <a:rPr lang="en-IN"/>
              <a:t> – Exploring and comparing different OCR engines to analyse their effectiveness with varied preprocessing techniques.</a:t>
            </a:r>
          </a:p>
          <a:p>
            <a:pPr marL="457200" indent="-457200" algn="just">
              <a:buFont typeface="+mj-lt"/>
              <a:buAutoNum type="arabicPeriod"/>
            </a:pPr>
            <a:r>
              <a:rPr lang="en-IN" b="1"/>
              <a:t>Automating Parameter Selection</a:t>
            </a:r>
            <a:r>
              <a:rPr lang="en-IN"/>
              <a:t> – Developing an automated system to select the best preprocessing method dynamically based on image characteristics.</a:t>
            </a:r>
          </a:p>
          <a:p>
            <a:pPr marL="457200" indent="-457200" algn="just">
              <a:buFont typeface="+mj-lt"/>
              <a:buAutoNum type="arabicPeriod"/>
            </a:pPr>
            <a:r>
              <a:rPr lang="en-IN" b="1"/>
              <a:t>Expanding Language Support</a:t>
            </a:r>
            <a:r>
              <a:rPr lang="en-IN"/>
              <a:t> – Extending OCR capabilities to support multiple languages and handwritten text recognition.</a:t>
            </a:r>
          </a:p>
          <a:p>
            <a:pPr marL="457200" indent="-457200" algn="just">
              <a:buFont typeface="+mj-lt"/>
              <a:buAutoNum type="arabicPeriod"/>
            </a:pPr>
            <a:r>
              <a:rPr lang="en-IN" b="1"/>
              <a:t>Real-time OCR Implementation</a:t>
            </a:r>
            <a:r>
              <a:rPr lang="en-IN"/>
              <a:t> – Optimizing the system for real-time text extraction in applications like document scanning and automated data entry.</a:t>
            </a:r>
          </a:p>
        </p:txBody>
      </p:sp>
      <p:sp>
        <p:nvSpPr>
          <p:cNvPr id="4" name="Date Placeholder 3">
            <a:extLst>
              <a:ext uri="{FF2B5EF4-FFF2-40B4-BE49-F238E27FC236}">
                <a16:creationId xmlns:a16="http://schemas.microsoft.com/office/drawing/2014/main" id="{12BFD735-16C7-2022-63E0-50CDB3AEC651}"/>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3E7185C4-F81B-0DF2-98D1-67C95E3FA9A4}"/>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4A51C531-35E7-0E29-0FB2-40A3CCFA2312}"/>
              </a:ext>
            </a:extLst>
          </p:cNvPr>
          <p:cNvSpPr>
            <a:spLocks noGrp="1"/>
          </p:cNvSpPr>
          <p:nvPr>
            <p:ph type="sldNum" sz="quarter" idx="12"/>
          </p:nvPr>
        </p:nvSpPr>
        <p:spPr/>
        <p:txBody>
          <a:bodyPr/>
          <a:lstStyle/>
          <a:p>
            <a:fld id="{672B7600-67E3-4D97-B453-880E2742B982}" type="slidenum">
              <a:rPr lang="en-US" smtClean="0"/>
              <a:t>18</a:t>
            </a:fld>
            <a:endParaRPr lang="en-US"/>
          </a:p>
        </p:txBody>
      </p:sp>
      <p:pic>
        <p:nvPicPr>
          <p:cNvPr id="8" name="Picture 7" descr="A black and white logo&#10;&#10;AI-generated content may be incorrect.">
            <a:extLst>
              <a:ext uri="{FF2B5EF4-FFF2-40B4-BE49-F238E27FC236}">
                <a16:creationId xmlns:a16="http://schemas.microsoft.com/office/drawing/2014/main" id="{54DD93AD-FA00-0075-2398-52E4DBF1354A}"/>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96400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a:xfrm>
            <a:off x="4038600" y="1932098"/>
            <a:ext cx="5257800" cy="1917246"/>
          </a:xfrm>
        </p:spPr>
        <p:txBody>
          <a:bodyPr/>
          <a:lstStyle/>
          <a:p>
            <a:r>
              <a:rPr lang="en-US"/>
              <a:t>Thank You!</a:t>
            </a:r>
          </a:p>
        </p:txBody>
      </p:sp>
      <p:sp>
        <p:nvSpPr>
          <p:cNvPr id="4" name="Date Placeholder 3">
            <a:extLst>
              <a:ext uri="{FF2B5EF4-FFF2-40B4-BE49-F238E27FC236}">
                <a16:creationId xmlns:a16="http://schemas.microsoft.com/office/drawing/2014/main" id="{2E7E543D-C5A6-4D43-B39E-5403AE6384F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EEAECD98-5237-4EFB-ACE2-3AF54D228737}"/>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p:txBody>
          <a:bodyPr/>
          <a:lstStyle/>
          <a:p>
            <a:fld id="{672B7600-67E3-4D97-B453-880E2742B982}" type="slidenum">
              <a:rPr lang="en-US" smtClean="0"/>
              <a:t>19</a:t>
            </a:fld>
            <a:endParaRPr lang="en-US"/>
          </a:p>
        </p:txBody>
      </p:sp>
      <p:pic>
        <p:nvPicPr>
          <p:cNvPr id="7" name="Picture 6" descr="A black and white logo&#10;&#10;AI-generated content may be incorrect.">
            <a:extLst>
              <a:ext uri="{FF2B5EF4-FFF2-40B4-BE49-F238E27FC236}">
                <a16:creationId xmlns:a16="http://schemas.microsoft.com/office/drawing/2014/main" id="{CB04D1D2-077D-4C20-DC55-2F39F6617A1B}"/>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48035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89E2-19E2-44D4-C5DD-161DBC21908D}"/>
              </a:ext>
            </a:extLst>
          </p:cNvPr>
          <p:cNvSpPr>
            <a:spLocks noGrp="1"/>
          </p:cNvSpPr>
          <p:nvPr>
            <p:ph type="title"/>
          </p:nvPr>
        </p:nvSpPr>
        <p:spPr>
          <a:xfrm>
            <a:off x="1303390" y="223175"/>
            <a:ext cx="9850822" cy="821815"/>
          </a:xfrm>
        </p:spPr>
        <p:txBody>
          <a:bodyPr>
            <a:normAutofit/>
          </a:bodyPr>
          <a:lstStyle/>
          <a:p>
            <a:pPr algn="ctr"/>
            <a:r>
              <a:rPr lang="en-US" sz="4400">
                <a:ea typeface="Cambria" panose="02040503050406030204" pitchFamily="18" charset="0"/>
                <a:cs typeface="Calibri" panose="020F0502020204030204" pitchFamily="34" charset="0"/>
              </a:rPr>
              <a:t>Table Of Contents </a:t>
            </a:r>
            <a:endParaRPr lang="en-GB">
              <a:cs typeface="Calibri" panose="020F0502020204030204" pitchFamily="34" charset="0"/>
            </a:endParaRPr>
          </a:p>
        </p:txBody>
      </p:sp>
      <p:sp>
        <p:nvSpPr>
          <p:cNvPr id="4" name="Date Placeholder 3">
            <a:extLst>
              <a:ext uri="{FF2B5EF4-FFF2-40B4-BE49-F238E27FC236}">
                <a16:creationId xmlns:a16="http://schemas.microsoft.com/office/drawing/2014/main" id="{BFD31D63-C3FE-6950-3580-6CFEEFC7A09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ECAEE7E7-2AB3-6EF0-9B0C-5297E9EAD416}"/>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54620397-2398-4DF9-7E6A-6779774ADEE1}"/>
              </a:ext>
            </a:extLst>
          </p:cNvPr>
          <p:cNvSpPr>
            <a:spLocks noGrp="1"/>
          </p:cNvSpPr>
          <p:nvPr>
            <p:ph type="sldNum" sz="quarter" idx="12"/>
          </p:nvPr>
        </p:nvSpPr>
        <p:spPr/>
        <p:txBody>
          <a:bodyPr/>
          <a:lstStyle/>
          <a:p>
            <a:fld id="{672B7600-67E3-4D97-B453-880E2742B982}" type="slidenum">
              <a:rPr lang="en-US" smtClean="0"/>
              <a:t>2</a:t>
            </a:fld>
            <a:endParaRPr lang="en-US"/>
          </a:p>
        </p:txBody>
      </p:sp>
      <p:grpSp>
        <p:nvGrpSpPr>
          <p:cNvPr id="7" name="Group 6">
            <a:extLst>
              <a:ext uri="{FF2B5EF4-FFF2-40B4-BE49-F238E27FC236}">
                <a16:creationId xmlns:a16="http://schemas.microsoft.com/office/drawing/2014/main" id="{345B67C1-B0B6-A852-6898-12A0D2198CFE}"/>
              </a:ext>
            </a:extLst>
          </p:cNvPr>
          <p:cNvGrpSpPr/>
          <p:nvPr/>
        </p:nvGrpSpPr>
        <p:grpSpPr>
          <a:xfrm>
            <a:off x="627184" y="1542287"/>
            <a:ext cx="10937631" cy="4377835"/>
            <a:chOff x="738553" y="1240083"/>
            <a:chExt cx="10937631" cy="4377835"/>
          </a:xfrm>
        </p:grpSpPr>
        <p:grpSp>
          <p:nvGrpSpPr>
            <p:cNvPr id="8" name="Group 7">
              <a:extLst>
                <a:ext uri="{FF2B5EF4-FFF2-40B4-BE49-F238E27FC236}">
                  <a16:creationId xmlns:a16="http://schemas.microsoft.com/office/drawing/2014/main" id="{BBE51CD9-1B6B-8781-D339-01F14010926D}"/>
                </a:ext>
              </a:extLst>
            </p:cNvPr>
            <p:cNvGrpSpPr/>
            <p:nvPr/>
          </p:nvGrpSpPr>
          <p:grpSpPr>
            <a:xfrm>
              <a:off x="738553" y="1240083"/>
              <a:ext cx="5122985" cy="4377835"/>
              <a:chOff x="1406769" y="1240083"/>
              <a:chExt cx="5122985" cy="4377835"/>
            </a:xfrm>
          </p:grpSpPr>
          <p:grpSp>
            <p:nvGrpSpPr>
              <p:cNvPr id="28" name="Group 27">
                <a:extLst>
                  <a:ext uri="{FF2B5EF4-FFF2-40B4-BE49-F238E27FC236}">
                    <a16:creationId xmlns:a16="http://schemas.microsoft.com/office/drawing/2014/main" id="{3F924FA1-BB00-CD9F-19DF-3A34EC868023}"/>
                  </a:ext>
                </a:extLst>
              </p:cNvPr>
              <p:cNvGrpSpPr/>
              <p:nvPr/>
            </p:nvGrpSpPr>
            <p:grpSpPr>
              <a:xfrm>
                <a:off x="1406769" y="1240083"/>
                <a:ext cx="5122985" cy="880500"/>
                <a:chOff x="1406769" y="1240083"/>
                <a:chExt cx="5122985" cy="880500"/>
              </a:xfrm>
            </p:grpSpPr>
            <p:grpSp>
              <p:nvGrpSpPr>
                <p:cNvPr id="41" name="Group 40">
                  <a:extLst>
                    <a:ext uri="{FF2B5EF4-FFF2-40B4-BE49-F238E27FC236}">
                      <a16:creationId xmlns:a16="http://schemas.microsoft.com/office/drawing/2014/main" id="{ED63467B-ECF7-2034-A185-B222DD712CE7}"/>
                    </a:ext>
                  </a:extLst>
                </p:cNvPr>
                <p:cNvGrpSpPr/>
                <p:nvPr/>
              </p:nvGrpSpPr>
              <p:grpSpPr>
                <a:xfrm>
                  <a:off x="1406769" y="1240083"/>
                  <a:ext cx="5122985" cy="880500"/>
                  <a:chOff x="4970585" y="982175"/>
                  <a:chExt cx="5122985" cy="880500"/>
                </a:xfrm>
              </p:grpSpPr>
              <p:sp>
                <p:nvSpPr>
                  <p:cNvPr id="43" name="Google Shape;1368;p27">
                    <a:extLst>
                      <a:ext uri="{FF2B5EF4-FFF2-40B4-BE49-F238E27FC236}">
                        <a16:creationId xmlns:a16="http://schemas.microsoft.com/office/drawing/2014/main" id="{0A417779-9475-B676-E35E-6450192C564C}"/>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4" name="Google Shape;1369;p27">
                    <a:extLst>
                      <a:ext uri="{FF2B5EF4-FFF2-40B4-BE49-F238E27FC236}">
                        <a16:creationId xmlns:a16="http://schemas.microsoft.com/office/drawing/2014/main" id="{94597D00-F13B-4AE9-5B61-043C3E300D23}"/>
                      </a:ext>
                    </a:extLst>
                  </p:cNvPr>
                  <p:cNvSpPr/>
                  <p:nvPr/>
                </p:nvSpPr>
                <p:spPr>
                  <a:xfrm flipH="1">
                    <a:off x="4970585" y="988487"/>
                    <a:ext cx="901590" cy="86791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01</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45" name="Google Shape;1372;p27">
                    <a:extLst>
                      <a:ext uri="{FF2B5EF4-FFF2-40B4-BE49-F238E27FC236}">
                        <a16:creationId xmlns:a16="http://schemas.microsoft.com/office/drawing/2014/main" id="{5E658988-25F0-14F7-41B7-C3969AB537CD}"/>
                      </a:ext>
                    </a:extLst>
                  </p:cNvPr>
                  <p:cNvCxnSpPr>
                    <a:cxnSpLocks/>
                    <a:endCxn id="44"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42" name="TextBox 41">
                  <a:extLst>
                    <a:ext uri="{FF2B5EF4-FFF2-40B4-BE49-F238E27FC236}">
                      <a16:creationId xmlns:a16="http://schemas.microsoft.com/office/drawing/2014/main" id="{768F911D-C16D-5109-A242-E9F80DF524AA}"/>
                    </a:ext>
                  </a:extLst>
                </p:cNvPr>
                <p:cNvSpPr txBox="1"/>
                <p:nvPr/>
              </p:nvSpPr>
              <p:spPr>
                <a:xfrm>
                  <a:off x="2713901" y="1449500"/>
                  <a:ext cx="3776782" cy="461665"/>
                </a:xfrm>
                <a:prstGeom prst="rect">
                  <a:avLst/>
                </a:prstGeom>
                <a:noFill/>
              </p:spPr>
              <p:txBody>
                <a:bodyPr wrap="square">
                  <a:spAutoFit/>
                </a:bodyPr>
                <a:lstStyle/>
                <a:p>
                  <a:pPr>
                    <a:spcBef>
                      <a:spcPts val="600"/>
                    </a:spcBef>
                  </a:pPr>
                  <a:r>
                    <a:rPr lang="en-US" sz="2400"/>
                    <a:t>Objective</a:t>
                  </a:r>
                </a:p>
              </p:txBody>
            </p:sp>
          </p:grpSp>
          <p:grpSp>
            <p:nvGrpSpPr>
              <p:cNvPr id="29" name="Group 28">
                <a:extLst>
                  <a:ext uri="{FF2B5EF4-FFF2-40B4-BE49-F238E27FC236}">
                    <a16:creationId xmlns:a16="http://schemas.microsoft.com/office/drawing/2014/main" id="{C49652A7-BEE8-B84B-2EBB-3D1D3D964E08}"/>
                  </a:ext>
                </a:extLst>
              </p:cNvPr>
              <p:cNvGrpSpPr/>
              <p:nvPr/>
            </p:nvGrpSpPr>
            <p:grpSpPr>
              <a:xfrm>
                <a:off x="1406769" y="2988750"/>
                <a:ext cx="5122985" cy="880500"/>
                <a:chOff x="1406769" y="1240083"/>
                <a:chExt cx="5122985" cy="880500"/>
              </a:xfrm>
            </p:grpSpPr>
            <p:grpSp>
              <p:nvGrpSpPr>
                <p:cNvPr id="36" name="Group 35">
                  <a:extLst>
                    <a:ext uri="{FF2B5EF4-FFF2-40B4-BE49-F238E27FC236}">
                      <a16:creationId xmlns:a16="http://schemas.microsoft.com/office/drawing/2014/main" id="{E7293E6E-41B3-560B-63BF-02BA69BE3F02}"/>
                    </a:ext>
                  </a:extLst>
                </p:cNvPr>
                <p:cNvGrpSpPr/>
                <p:nvPr/>
              </p:nvGrpSpPr>
              <p:grpSpPr>
                <a:xfrm>
                  <a:off x="1406769" y="1240083"/>
                  <a:ext cx="5122985" cy="880500"/>
                  <a:chOff x="4970585" y="982175"/>
                  <a:chExt cx="5122985" cy="880500"/>
                </a:xfrm>
              </p:grpSpPr>
              <p:sp>
                <p:nvSpPr>
                  <p:cNvPr id="38" name="Google Shape;1368;p27">
                    <a:extLst>
                      <a:ext uri="{FF2B5EF4-FFF2-40B4-BE49-F238E27FC236}">
                        <a16:creationId xmlns:a16="http://schemas.microsoft.com/office/drawing/2014/main" id="{63382A0D-F201-CF90-16A3-37FD41760792}"/>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9" name="Google Shape;1369;p27">
                    <a:extLst>
                      <a:ext uri="{FF2B5EF4-FFF2-40B4-BE49-F238E27FC236}">
                        <a16:creationId xmlns:a16="http://schemas.microsoft.com/office/drawing/2014/main" id="{30F0002D-2015-DC38-4939-C0793A6E16E5}"/>
                      </a:ext>
                    </a:extLst>
                  </p:cNvPr>
                  <p:cNvSpPr/>
                  <p:nvPr/>
                </p:nvSpPr>
                <p:spPr>
                  <a:xfrm flipH="1">
                    <a:off x="4970585" y="988487"/>
                    <a:ext cx="901590" cy="86791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02</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40" name="Google Shape;1372;p27">
                    <a:extLst>
                      <a:ext uri="{FF2B5EF4-FFF2-40B4-BE49-F238E27FC236}">
                        <a16:creationId xmlns:a16="http://schemas.microsoft.com/office/drawing/2014/main" id="{2109A926-CF12-CCB6-1CC2-85CF28AB2A43}"/>
                      </a:ext>
                    </a:extLst>
                  </p:cNvPr>
                  <p:cNvCxnSpPr>
                    <a:cxnSpLocks/>
                    <a:endCxn id="39"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37" name="TextBox 36">
                  <a:extLst>
                    <a:ext uri="{FF2B5EF4-FFF2-40B4-BE49-F238E27FC236}">
                      <a16:creationId xmlns:a16="http://schemas.microsoft.com/office/drawing/2014/main" id="{0D24E910-D2F9-DFD8-DB7F-7D1373978D2C}"/>
                    </a:ext>
                  </a:extLst>
                </p:cNvPr>
                <p:cNvSpPr txBox="1"/>
                <p:nvPr/>
              </p:nvSpPr>
              <p:spPr>
                <a:xfrm>
                  <a:off x="2600572" y="1318695"/>
                  <a:ext cx="3776782" cy="276999"/>
                </a:xfrm>
                <a:prstGeom prst="rect">
                  <a:avLst/>
                </a:prstGeom>
              </p:spPr>
              <p:txBody>
                <a:bodyPr wrap="square">
                  <a:spAutoFit/>
                </a:bodyPr>
                <a:lstStyle/>
                <a:p>
                  <a:pPr>
                    <a:spcBef>
                      <a:spcPts val="600"/>
                    </a:spcBef>
                  </a:pPr>
                  <a:endParaRPr lang="en-US" sz="1200">
                    <a:latin typeface="Georgia Pro Light" panose="02040302050405020303" pitchFamily="18" charset="0"/>
                  </a:endParaRPr>
                </a:p>
              </p:txBody>
            </p:sp>
          </p:grpSp>
          <p:grpSp>
            <p:nvGrpSpPr>
              <p:cNvPr id="30" name="Group 29">
                <a:extLst>
                  <a:ext uri="{FF2B5EF4-FFF2-40B4-BE49-F238E27FC236}">
                    <a16:creationId xmlns:a16="http://schemas.microsoft.com/office/drawing/2014/main" id="{A8F1AA10-820C-3CB1-531A-AFBD9E5A993B}"/>
                  </a:ext>
                </a:extLst>
              </p:cNvPr>
              <p:cNvGrpSpPr/>
              <p:nvPr/>
            </p:nvGrpSpPr>
            <p:grpSpPr>
              <a:xfrm>
                <a:off x="1406769" y="4737418"/>
                <a:ext cx="5122985" cy="880500"/>
                <a:chOff x="1406769" y="1240083"/>
                <a:chExt cx="5122985" cy="880500"/>
              </a:xfrm>
            </p:grpSpPr>
            <p:grpSp>
              <p:nvGrpSpPr>
                <p:cNvPr id="31" name="Group 30">
                  <a:extLst>
                    <a:ext uri="{FF2B5EF4-FFF2-40B4-BE49-F238E27FC236}">
                      <a16:creationId xmlns:a16="http://schemas.microsoft.com/office/drawing/2014/main" id="{72AB3101-80D6-CE35-8BD7-723D93CDB9BE}"/>
                    </a:ext>
                  </a:extLst>
                </p:cNvPr>
                <p:cNvGrpSpPr/>
                <p:nvPr/>
              </p:nvGrpSpPr>
              <p:grpSpPr>
                <a:xfrm>
                  <a:off x="1406769" y="1240083"/>
                  <a:ext cx="5122985" cy="880500"/>
                  <a:chOff x="4970585" y="982175"/>
                  <a:chExt cx="5122985" cy="880500"/>
                </a:xfrm>
              </p:grpSpPr>
              <p:sp>
                <p:nvSpPr>
                  <p:cNvPr id="33" name="Google Shape;1368;p27">
                    <a:extLst>
                      <a:ext uri="{FF2B5EF4-FFF2-40B4-BE49-F238E27FC236}">
                        <a16:creationId xmlns:a16="http://schemas.microsoft.com/office/drawing/2014/main" id="{2E9AFE31-EE78-C91D-4926-FE219D21544E}"/>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4" name="Google Shape;1369;p27">
                    <a:extLst>
                      <a:ext uri="{FF2B5EF4-FFF2-40B4-BE49-F238E27FC236}">
                        <a16:creationId xmlns:a16="http://schemas.microsoft.com/office/drawing/2014/main" id="{49AB6A2D-E4B7-A36E-D318-5ECDA4CEDB72}"/>
                      </a:ext>
                    </a:extLst>
                  </p:cNvPr>
                  <p:cNvSpPr/>
                  <p:nvPr/>
                </p:nvSpPr>
                <p:spPr>
                  <a:xfrm flipH="1">
                    <a:off x="4970585" y="988466"/>
                    <a:ext cx="901590" cy="86791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03</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35" name="Google Shape;1372;p27">
                    <a:extLst>
                      <a:ext uri="{FF2B5EF4-FFF2-40B4-BE49-F238E27FC236}">
                        <a16:creationId xmlns:a16="http://schemas.microsoft.com/office/drawing/2014/main" id="{6B26DECA-D74E-DD3A-E942-3347A709330A}"/>
                      </a:ext>
                    </a:extLst>
                  </p:cNvPr>
                  <p:cNvCxnSpPr>
                    <a:cxnSpLocks/>
                    <a:endCxn id="34" idx="1"/>
                  </p:cNvCxnSpPr>
                  <p:nvPr/>
                </p:nvCxnSpPr>
                <p:spPr>
                  <a:xfrm flipH="1">
                    <a:off x="5872175" y="1422425"/>
                    <a:ext cx="219925" cy="1"/>
                  </a:xfrm>
                  <a:prstGeom prst="straightConnector1">
                    <a:avLst/>
                  </a:prstGeom>
                  <a:noFill/>
                  <a:ln w="19050" cap="flat" cmpd="sng">
                    <a:solidFill>
                      <a:schemeClr val="dk1"/>
                    </a:solidFill>
                    <a:prstDash val="solid"/>
                    <a:round/>
                    <a:headEnd type="none" w="med" len="med"/>
                    <a:tailEnd type="none" w="med" len="med"/>
                  </a:ln>
                </p:spPr>
              </p:cxnSp>
            </p:grpSp>
            <p:sp>
              <p:nvSpPr>
                <p:cNvPr id="32" name="TextBox 31">
                  <a:extLst>
                    <a:ext uri="{FF2B5EF4-FFF2-40B4-BE49-F238E27FC236}">
                      <a16:creationId xmlns:a16="http://schemas.microsoft.com/office/drawing/2014/main" id="{292B348F-E084-7F36-FCDD-E13ACB09CD69}"/>
                    </a:ext>
                  </a:extLst>
                </p:cNvPr>
                <p:cNvSpPr txBox="1"/>
                <p:nvPr/>
              </p:nvSpPr>
              <p:spPr>
                <a:xfrm>
                  <a:off x="2640628" y="1406296"/>
                  <a:ext cx="377678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2400">
                      <a:solidFill>
                        <a:prstClr val="black"/>
                      </a:solidFill>
                    </a:rPr>
                    <a:t>Methodology</a:t>
                  </a:r>
                  <a:endParaRPr kumimoji="0" lang="en-US" sz="2400" b="0" i="0" u="none" strike="noStrike" kern="1200" cap="none" spc="0" normalizeH="0" baseline="0" noProof="0">
                    <a:ln>
                      <a:noFill/>
                    </a:ln>
                    <a:solidFill>
                      <a:prstClr val="black"/>
                    </a:solidFill>
                    <a:effectLst/>
                    <a:uLnTx/>
                    <a:uFillTx/>
                    <a:ea typeface="+mn-ea"/>
                    <a:cs typeface="+mn-cs"/>
                  </a:endParaRPr>
                </a:p>
              </p:txBody>
            </p:sp>
          </p:grpSp>
        </p:grpSp>
        <p:grpSp>
          <p:nvGrpSpPr>
            <p:cNvPr id="9" name="Group 8">
              <a:extLst>
                <a:ext uri="{FF2B5EF4-FFF2-40B4-BE49-F238E27FC236}">
                  <a16:creationId xmlns:a16="http://schemas.microsoft.com/office/drawing/2014/main" id="{B755EB12-7234-95BA-AAF7-FCB5AD894577}"/>
                </a:ext>
              </a:extLst>
            </p:cNvPr>
            <p:cNvGrpSpPr/>
            <p:nvPr/>
          </p:nvGrpSpPr>
          <p:grpSpPr>
            <a:xfrm>
              <a:off x="6553199" y="1240083"/>
              <a:ext cx="5122985" cy="4377835"/>
              <a:chOff x="1406769" y="1240083"/>
              <a:chExt cx="5122985" cy="4377835"/>
            </a:xfrm>
          </p:grpSpPr>
          <p:grpSp>
            <p:nvGrpSpPr>
              <p:cNvPr id="10" name="Group 9">
                <a:extLst>
                  <a:ext uri="{FF2B5EF4-FFF2-40B4-BE49-F238E27FC236}">
                    <a16:creationId xmlns:a16="http://schemas.microsoft.com/office/drawing/2014/main" id="{A59986CA-D36D-202B-23F2-B4D6FF02A521}"/>
                  </a:ext>
                </a:extLst>
              </p:cNvPr>
              <p:cNvGrpSpPr/>
              <p:nvPr/>
            </p:nvGrpSpPr>
            <p:grpSpPr>
              <a:xfrm>
                <a:off x="1406769" y="1240083"/>
                <a:ext cx="5122985" cy="880500"/>
                <a:chOff x="1406769" y="1240083"/>
                <a:chExt cx="5122985" cy="880500"/>
              </a:xfrm>
            </p:grpSpPr>
            <p:grpSp>
              <p:nvGrpSpPr>
                <p:cNvPr id="23" name="Group 22">
                  <a:extLst>
                    <a:ext uri="{FF2B5EF4-FFF2-40B4-BE49-F238E27FC236}">
                      <a16:creationId xmlns:a16="http://schemas.microsoft.com/office/drawing/2014/main" id="{83D30035-B307-8332-666C-D3755475144D}"/>
                    </a:ext>
                  </a:extLst>
                </p:cNvPr>
                <p:cNvGrpSpPr/>
                <p:nvPr/>
              </p:nvGrpSpPr>
              <p:grpSpPr>
                <a:xfrm>
                  <a:off x="1406769" y="1240083"/>
                  <a:ext cx="5122985" cy="880500"/>
                  <a:chOff x="4970585" y="982175"/>
                  <a:chExt cx="5122985" cy="880500"/>
                </a:xfrm>
              </p:grpSpPr>
              <p:sp>
                <p:nvSpPr>
                  <p:cNvPr id="25" name="Google Shape;1368;p27">
                    <a:extLst>
                      <a:ext uri="{FF2B5EF4-FFF2-40B4-BE49-F238E27FC236}">
                        <a16:creationId xmlns:a16="http://schemas.microsoft.com/office/drawing/2014/main" id="{1C5F5EE2-2C6F-3A34-C713-9B755F59DB9E}"/>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6" name="Google Shape;1369;p27">
                    <a:extLst>
                      <a:ext uri="{FF2B5EF4-FFF2-40B4-BE49-F238E27FC236}">
                        <a16:creationId xmlns:a16="http://schemas.microsoft.com/office/drawing/2014/main" id="{60CB62CC-FA10-EBBE-95EA-89F7496A1F92}"/>
                      </a:ext>
                    </a:extLst>
                  </p:cNvPr>
                  <p:cNvSpPr/>
                  <p:nvPr/>
                </p:nvSpPr>
                <p:spPr>
                  <a:xfrm flipH="1">
                    <a:off x="4970585" y="988487"/>
                    <a:ext cx="901590" cy="867919"/>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04</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27" name="Google Shape;1372;p27">
                    <a:extLst>
                      <a:ext uri="{FF2B5EF4-FFF2-40B4-BE49-F238E27FC236}">
                        <a16:creationId xmlns:a16="http://schemas.microsoft.com/office/drawing/2014/main" id="{E078B3DA-CCF7-411E-2362-293768AFC9B7}"/>
                      </a:ext>
                    </a:extLst>
                  </p:cNvPr>
                  <p:cNvCxnSpPr>
                    <a:cxnSpLocks/>
                    <a:endCxn id="26"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24" name="TextBox 23">
                  <a:extLst>
                    <a:ext uri="{FF2B5EF4-FFF2-40B4-BE49-F238E27FC236}">
                      <a16:creationId xmlns:a16="http://schemas.microsoft.com/office/drawing/2014/main" id="{552E436C-AB7F-3AE6-09C0-F2E43E3AFD7B}"/>
                    </a:ext>
                  </a:extLst>
                </p:cNvPr>
                <p:cNvSpPr txBox="1"/>
                <p:nvPr/>
              </p:nvSpPr>
              <p:spPr>
                <a:xfrm>
                  <a:off x="2640628" y="1396518"/>
                  <a:ext cx="377678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ea typeface="+mn-ea"/>
                      <a:cs typeface="+mn-cs"/>
                    </a:rPr>
                    <a:t>Implementation</a:t>
                  </a:r>
                </a:p>
              </p:txBody>
            </p:sp>
          </p:grpSp>
          <p:grpSp>
            <p:nvGrpSpPr>
              <p:cNvPr id="11" name="Group 10">
                <a:extLst>
                  <a:ext uri="{FF2B5EF4-FFF2-40B4-BE49-F238E27FC236}">
                    <a16:creationId xmlns:a16="http://schemas.microsoft.com/office/drawing/2014/main" id="{9CA3803F-AC7D-EF76-E9D1-FC67002832FD}"/>
                  </a:ext>
                </a:extLst>
              </p:cNvPr>
              <p:cNvGrpSpPr/>
              <p:nvPr/>
            </p:nvGrpSpPr>
            <p:grpSpPr>
              <a:xfrm>
                <a:off x="1406769" y="2988750"/>
                <a:ext cx="5122985" cy="880500"/>
                <a:chOff x="1406769" y="1240083"/>
                <a:chExt cx="5122985" cy="880500"/>
              </a:xfrm>
            </p:grpSpPr>
            <p:grpSp>
              <p:nvGrpSpPr>
                <p:cNvPr id="18" name="Group 17">
                  <a:extLst>
                    <a:ext uri="{FF2B5EF4-FFF2-40B4-BE49-F238E27FC236}">
                      <a16:creationId xmlns:a16="http://schemas.microsoft.com/office/drawing/2014/main" id="{9A64AA5D-1935-28D6-E4B5-A8013386B187}"/>
                    </a:ext>
                  </a:extLst>
                </p:cNvPr>
                <p:cNvGrpSpPr/>
                <p:nvPr/>
              </p:nvGrpSpPr>
              <p:grpSpPr>
                <a:xfrm>
                  <a:off x="1406769" y="1240083"/>
                  <a:ext cx="5122985" cy="880500"/>
                  <a:chOff x="4970585" y="982175"/>
                  <a:chExt cx="5122985" cy="880500"/>
                </a:xfrm>
              </p:grpSpPr>
              <p:sp>
                <p:nvSpPr>
                  <p:cNvPr id="20" name="Google Shape;1368;p27">
                    <a:extLst>
                      <a:ext uri="{FF2B5EF4-FFF2-40B4-BE49-F238E27FC236}">
                        <a16:creationId xmlns:a16="http://schemas.microsoft.com/office/drawing/2014/main" id="{DAAB2E03-40A7-FCE2-E2D7-C04673CC6CE7}"/>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1" name="Google Shape;1369;p27">
                    <a:extLst>
                      <a:ext uri="{FF2B5EF4-FFF2-40B4-BE49-F238E27FC236}">
                        <a16:creationId xmlns:a16="http://schemas.microsoft.com/office/drawing/2014/main" id="{95EBE378-5F98-0204-2AB5-F914EDF6B09F}"/>
                      </a:ext>
                    </a:extLst>
                  </p:cNvPr>
                  <p:cNvSpPr/>
                  <p:nvPr/>
                </p:nvSpPr>
                <p:spPr>
                  <a:xfrm flipH="1">
                    <a:off x="4970585" y="988487"/>
                    <a:ext cx="901590" cy="86791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05</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22" name="Google Shape;1372;p27">
                    <a:extLst>
                      <a:ext uri="{FF2B5EF4-FFF2-40B4-BE49-F238E27FC236}">
                        <a16:creationId xmlns:a16="http://schemas.microsoft.com/office/drawing/2014/main" id="{0E916D7C-8267-449B-B9C4-C4348778706B}"/>
                      </a:ext>
                    </a:extLst>
                  </p:cNvPr>
                  <p:cNvCxnSpPr>
                    <a:cxnSpLocks/>
                    <a:endCxn id="21"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19" name="TextBox 18">
                  <a:extLst>
                    <a:ext uri="{FF2B5EF4-FFF2-40B4-BE49-F238E27FC236}">
                      <a16:creationId xmlns:a16="http://schemas.microsoft.com/office/drawing/2014/main" id="{F1955B6E-E468-27BA-5A2D-34806798791B}"/>
                    </a:ext>
                  </a:extLst>
                </p:cNvPr>
                <p:cNvSpPr txBox="1"/>
                <p:nvPr/>
              </p:nvSpPr>
              <p:spPr>
                <a:xfrm>
                  <a:off x="2748209" y="1431503"/>
                  <a:ext cx="3776782" cy="461665"/>
                </a:xfrm>
                <a:prstGeom prst="rect">
                  <a:avLst/>
                </a:prstGeom>
                <a:noFill/>
              </p:spPr>
              <p:txBody>
                <a:bodyPr wrap="square">
                  <a:spAutoFit/>
                </a:bodyPr>
                <a:lstStyle/>
                <a:p>
                  <a:pPr>
                    <a:spcBef>
                      <a:spcPts val="600"/>
                    </a:spcBef>
                  </a:pPr>
                  <a:r>
                    <a:rPr kumimoji="0" lang="en-US" sz="2400" b="0" i="0" u="none" strike="noStrike" kern="1200" cap="none" spc="0" normalizeH="0" baseline="0" noProof="0">
                      <a:ln>
                        <a:noFill/>
                      </a:ln>
                      <a:solidFill>
                        <a:prstClr val="black"/>
                      </a:solidFill>
                      <a:effectLst/>
                      <a:uLnTx/>
                      <a:uFillTx/>
                      <a:ea typeface="+mn-ea"/>
                      <a:cs typeface="+mn-cs"/>
                    </a:rPr>
                    <a:t>Res</a:t>
                  </a:r>
                  <a:r>
                    <a:rPr lang="en-US" sz="2400">
                      <a:solidFill>
                        <a:prstClr val="black"/>
                      </a:solidFill>
                    </a:rPr>
                    <a:t>ult</a:t>
                  </a:r>
                  <a:endParaRPr kumimoji="0" lang="en-US" sz="2400" b="0" i="0" u="none" strike="noStrike" kern="1200" cap="none" spc="0" normalizeH="0" baseline="0" noProof="0">
                    <a:ln>
                      <a:noFill/>
                    </a:ln>
                    <a:solidFill>
                      <a:prstClr val="black"/>
                    </a:solidFill>
                    <a:effectLst/>
                    <a:uLnTx/>
                    <a:uFillTx/>
                    <a:ea typeface="+mn-ea"/>
                    <a:cs typeface="+mn-cs"/>
                  </a:endParaRPr>
                </a:p>
              </p:txBody>
            </p:sp>
          </p:grpSp>
          <p:grpSp>
            <p:nvGrpSpPr>
              <p:cNvPr id="12" name="Group 11">
                <a:extLst>
                  <a:ext uri="{FF2B5EF4-FFF2-40B4-BE49-F238E27FC236}">
                    <a16:creationId xmlns:a16="http://schemas.microsoft.com/office/drawing/2014/main" id="{3F722AEC-F610-A0C2-183E-A3DF513DDAA7}"/>
                  </a:ext>
                </a:extLst>
              </p:cNvPr>
              <p:cNvGrpSpPr/>
              <p:nvPr/>
            </p:nvGrpSpPr>
            <p:grpSpPr>
              <a:xfrm>
                <a:off x="1406769" y="4737418"/>
                <a:ext cx="5122985" cy="880500"/>
                <a:chOff x="1406769" y="1240083"/>
                <a:chExt cx="5122985" cy="880500"/>
              </a:xfrm>
            </p:grpSpPr>
            <p:grpSp>
              <p:nvGrpSpPr>
                <p:cNvPr id="13" name="Group 12">
                  <a:extLst>
                    <a:ext uri="{FF2B5EF4-FFF2-40B4-BE49-F238E27FC236}">
                      <a16:creationId xmlns:a16="http://schemas.microsoft.com/office/drawing/2014/main" id="{4F65A6A1-729E-4BF5-1E20-ED5347038DCA}"/>
                    </a:ext>
                  </a:extLst>
                </p:cNvPr>
                <p:cNvGrpSpPr/>
                <p:nvPr/>
              </p:nvGrpSpPr>
              <p:grpSpPr>
                <a:xfrm>
                  <a:off x="1406769" y="1240083"/>
                  <a:ext cx="5122985" cy="880500"/>
                  <a:chOff x="4970585" y="982175"/>
                  <a:chExt cx="5122985" cy="880500"/>
                </a:xfrm>
              </p:grpSpPr>
              <p:sp>
                <p:nvSpPr>
                  <p:cNvPr id="15" name="Google Shape;1368;p27">
                    <a:extLst>
                      <a:ext uri="{FF2B5EF4-FFF2-40B4-BE49-F238E27FC236}">
                        <a16:creationId xmlns:a16="http://schemas.microsoft.com/office/drawing/2014/main" id="{325C25D3-7450-4D11-075C-DC45E477A90A}"/>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 name="Google Shape;1369;p27">
                    <a:extLst>
                      <a:ext uri="{FF2B5EF4-FFF2-40B4-BE49-F238E27FC236}">
                        <a16:creationId xmlns:a16="http://schemas.microsoft.com/office/drawing/2014/main" id="{A2257635-1650-5F3B-47DD-8D6DB161D79C}"/>
                      </a:ext>
                    </a:extLst>
                  </p:cNvPr>
                  <p:cNvSpPr/>
                  <p:nvPr/>
                </p:nvSpPr>
                <p:spPr>
                  <a:xfrm flipH="1">
                    <a:off x="4970585" y="988466"/>
                    <a:ext cx="901590" cy="86791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06</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17" name="Google Shape;1372;p27">
                    <a:extLst>
                      <a:ext uri="{FF2B5EF4-FFF2-40B4-BE49-F238E27FC236}">
                        <a16:creationId xmlns:a16="http://schemas.microsoft.com/office/drawing/2014/main" id="{8B500A09-1A35-66DD-3272-7E5AE120084C}"/>
                      </a:ext>
                    </a:extLst>
                  </p:cNvPr>
                  <p:cNvCxnSpPr>
                    <a:cxnSpLocks/>
                    <a:endCxn id="16" idx="1"/>
                  </p:cNvCxnSpPr>
                  <p:nvPr/>
                </p:nvCxnSpPr>
                <p:spPr>
                  <a:xfrm flipH="1">
                    <a:off x="5872175" y="1422425"/>
                    <a:ext cx="219925" cy="1"/>
                  </a:xfrm>
                  <a:prstGeom prst="straightConnector1">
                    <a:avLst/>
                  </a:prstGeom>
                  <a:noFill/>
                  <a:ln w="19050" cap="flat" cmpd="sng">
                    <a:solidFill>
                      <a:schemeClr val="dk1"/>
                    </a:solidFill>
                    <a:prstDash val="solid"/>
                    <a:round/>
                    <a:headEnd type="none" w="med" len="med"/>
                    <a:tailEnd type="none" w="med" len="med"/>
                  </a:ln>
                </p:spPr>
              </p:cxnSp>
            </p:grpSp>
            <p:sp>
              <p:nvSpPr>
                <p:cNvPr id="14" name="TextBox 13">
                  <a:extLst>
                    <a:ext uri="{FF2B5EF4-FFF2-40B4-BE49-F238E27FC236}">
                      <a16:creationId xmlns:a16="http://schemas.microsoft.com/office/drawing/2014/main" id="{2E7A9750-F715-065A-C418-D586F2C88E7D}"/>
                    </a:ext>
                  </a:extLst>
                </p:cNvPr>
                <p:cNvSpPr txBox="1"/>
                <p:nvPr/>
              </p:nvSpPr>
              <p:spPr>
                <a:xfrm>
                  <a:off x="2645528" y="1406295"/>
                  <a:ext cx="3776782" cy="461665"/>
                </a:xfrm>
                <a:prstGeom prst="rect">
                  <a:avLst/>
                </a:prstGeom>
                <a:noFill/>
              </p:spPr>
              <p:txBody>
                <a:bodyPr wrap="square">
                  <a:spAutoFit/>
                </a:bodyPr>
                <a:lstStyle/>
                <a:p>
                  <a:pPr>
                    <a:spcBef>
                      <a:spcPts val="600"/>
                    </a:spcBef>
                  </a:pPr>
                  <a:r>
                    <a:rPr lang="en-US" sz="2400"/>
                    <a:t>Conclusion</a:t>
                  </a:r>
                </a:p>
              </p:txBody>
            </p:sp>
          </p:grpSp>
        </p:grpSp>
      </p:grpSp>
      <p:grpSp>
        <p:nvGrpSpPr>
          <p:cNvPr id="46" name="Group 45">
            <a:extLst>
              <a:ext uri="{FF2B5EF4-FFF2-40B4-BE49-F238E27FC236}">
                <a16:creationId xmlns:a16="http://schemas.microsoft.com/office/drawing/2014/main" id="{B46A02C0-8BD1-A314-33C0-91343A0FAC11}"/>
              </a:ext>
            </a:extLst>
          </p:cNvPr>
          <p:cNvGrpSpPr/>
          <p:nvPr/>
        </p:nvGrpSpPr>
        <p:grpSpPr>
          <a:xfrm>
            <a:off x="-2" y="6894254"/>
            <a:ext cx="12192001" cy="94129"/>
            <a:chOff x="-1" y="0"/>
            <a:chExt cx="12192001" cy="94129"/>
          </a:xfrm>
        </p:grpSpPr>
        <p:sp>
          <p:nvSpPr>
            <p:cNvPr id="47" name="Rectangle 46">
              <a:extLst>
                <a:ext uri="{FF2B5EF4-FFF2-40B4-BE49-F238E27FC236}">
                  <a16:creationId xmlns:a16="http://schemas.microsoft.com/office/drawing/2014/main" id="{99AB1B58-91D1-4959-9BF6-22CD7730E361}"/>
                </a:ext>
              </a:extLst>
            </p:cNvPr>
            <p:cNvSpPr/>
            <p:nvPr/>
          </p:nvSpPr>
          <p:spPr>
            <a:xfrm>
              <a:off x="-1" y="0"/>
              <a:ext cx="6366881" cy="94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E53172F-56B1-4A81-2095-508D47D5A509}"/>
                </a:ext>
              </a:extLst>
            </p:cNvPr>
            <p:cNvSpPr/>
            <p:nvPr/>
          </p:nvSpPr>
          <p:spPr>
            <a:xfrm>
              <a:off x="6366881" y="0"/>
              <a:ext cx="2447048" cy="941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86B85AA-DCB8-758C-D378-A6B9CC66702D}"/>
                </a:ext>
              </a:extLst>
            </p:cNvPr>
            <p:cNvSpPr/>
            <p:nvPr/>
          </p:nvSpPr>
          <p:spPr>
            <a:xfrm>
              <a:off x="8806904" y="0"/>
              <a:ext cx="2447048" cy="941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CBB5F78-A7CC-2F4E-9447-CA44459A137F}"/>
                </a:ext>
              </a:extLst>
            </p:cNvPr>
            <p:cNvSpPr/>
            <p:nvPr/>
          </p:nvSpPr>
          <p:spPr>
            <a:xfrm>
              <a:off x="11154213" y="0"/>
              <a:ext cx="1037787" cy="941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6A3E785A-E766-0C96-FA7A-AA7EE2E5984E}"/>
              </a:ext>
            </a:extLst>
          </p:cNvPr>
          <p:cNvSpPr txBox="1"/>
          <p:nvPr/>
        </p:nvSpPr>
        <p:spPr>
          <a:xfrm>
            <a:off x="1934316" y="3456462"/>
            <a:ext cx="366345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ea typeface="+mn-ea"/>
                <a:cs typeface="+mn-cs"/>
              </a:rPr>
              <a:t>Introduction</a:t>
            </a:r>
          </a:p>
        </p:txBody>
      </p:sp>
      <p:pic>
        <p:nvPicPr>
          <p:cNvPr id="55" name="Picture 54" descr="A black and white logo&#10;&#10;AI-generated content may be incorrect.">
            <a:extLst>
              <a:ext uri="{FF2B5EF4-FFF2-40B4-BE49-F238E27FC236}">
                <a16:creationId xmlns:a16="http://schemas.microsoft.com/office/drawing/2014/main" id="{FBA9B0E0-D7EC-C12A-DDAB-7623280BFEF6}"/>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40548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097B-80D1-FAFD-38F0-122CD11AAA0C}"/>
              </a:ext>
            </a:extLst>
          </p:cNvPr>
          <p:cNvSpPr>
            <a:spLocks noGrp="1"/>
          </p:cNvSpPr>
          <p:nvPr>
            <p:ph type="title"/>
          </p:nvPr>
        </p:nvSpPr>
        <p:spPr>
          <a:xfrm>
            <a:off x="743606" y="136525"/>
            <a:ext cx="10891346" cy="1325563"/>
          </a:xfrm>
        </p:spPr>
        <p:txBody>
          <a:bodyPr/>
          <a:lstStyle/>
          <a:p>
            <a:pPr algn="ctr"/>
            <a:r>
              <a:rPr lang="en-US"/>
              <a:t>1. Objective</a:t>
            </a:r>
          </a:p>
        </p:txBody>
      </p:sp>
      <p:sp>
        <p:nvSpPr>
          <p:cNvPr id="3" name="Content Placeholder 2">
            <a:extLst>
              <a:ext uri="{FF2B5EF4-FFF2-40B4-BE49-F238E27FC236}">
                <a16:creationId xmlns:a16="http://schemas.microsoft.com/office/drawing/2014/main" id="{FDA39867-079B-AADB-D086-CE3E499A8CE9}"/>
              </a:ext>
            </a:extLst>
          </p:cNvPr>
          <p:cNvSpPr>
            <a:spLocks noGrp="1"/>
          </p:cNvSpPr>
          <p:nvPr>
            <p:ph idx="1"/>
          </p:nvPr>
        </p:nvSpPr>
        <p:spPr>
          <a:xfrm>
            <a:off x="838200" y="1825625"/>
            <a:ext cx="11038490" cy="4351338"/>
          </a:xfrm>
        </p:spPr>
        <p:txBody>
          <a:bodyPr>
            <a:normAutofit/>
          </a:bodyPr>
          <a:lstStyle/>
          <a:p>
            <a:pPr algn="just"/>
            <a:r>
              <a:rPr lang="en-IN" sz="2400"/>
              <a:t>The objective of the project </a:t>
            </a:r>
            <a:r>
              <a:rPr lang="en-IN" sz="2400" b="1"/>
              <a:t>“Creating Text from Images with OCR API”</a:t>
            </a:r>
            <a:r>
              <a:rPr lang="en-IN" sz="2400"/>
              <a:t> is to develop a console application using the </a:t>
            </a:r>
            <a:r>
              <a:rPr lang="en-IN" sz="2400" b="1"/>
              <a:t>Tesseract SDK</a:t>
            </a:r>
            <a:r>
              <a:rPr lang="en-IN" sz="2400"/>
              <a:t> for efficient text extraction from input images. </a:t>
            </a:r>
          </a:p>
          <a:p>
            <a:pPr algn="just"/>
            <a:r>
              <a:rPr lang="en-IN" sz="2400"/>
              <a:t>The primary goal is to identify the most effective </a:t>
            </a:r>
            <a:r>
              <a:rPr lang="en-IN" sz="2400" b="1"/>
              <a:t>image preprocessing technique</a:t>
            </a:r>
            <a:r>
              <a:rPr lang="en-IN" sz="2400"/>
              <a:t> among various available methods to enhance OCR accuracy. </a:t>
            </a:r>
          </a:p>
          <a:p>
            <a:pPr algn="just"/>
            <a:r>
              <a:rPr lang="en-IN" sz="2400"/>
              <a:t>Additionally, the project evaluates the impact of different preprocessing approaches on text extraction quality by comparing their effectiveness.</a:t>
            </a:r>
          </a:p>
          <a:p>
            <a:pPr algn="just"/>
            <a:endParaRPr lang="en-US" sz="2400"/>
          </a:p>
        </p:txBody>
      </p:sp>
      <p:sp>
        <p:nvSpPr>
          <p:cNvPr id="4" name="Date Placeholder 3">
            <a:extLst>
              <a:ext uri="{FF2B5EF4-FFF2-40B4-BE49-F238E27FC236}">
                <a16:creationId xmlns:a16="http://schemas.microsoft.com/office/drawing/2014/main" id="{98788FA0-9208-3AA3-41A2-6824F3E871C5}"/>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5E91EB56-8565-B126-5FDC-DE951D03949A}"/>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2AB9F62-35BC-47EB-A094-042206B9E173}"/>
              </a:ext>
            </a:extLst>
          </p:cNvPr>
          <p:cNvSpPr>
            <a:spLocks noGrp="1"/>
          </p:cNvSpPr>
          <p:nvPr>
            <p:ph type="sldNum" sz="quarter" idx="12"/>
          </p:nvPr>
        </p:nvSpPr>
        <p:spPr/>
        <p:txBody>
          <a:bodyPr/>
          <a:lstStyle/>
          <a:p>
            <a:fld id="{672B7600-67E3-4D97-B453-880E2742B982}" type="slidenum">
              <a:rPr lang="en-US" smtClean="0"/>
              <a:t>3</a:t>
            </a:fld>
            <a:endParaRPr lang="en-US"/>
          </a:p>
        </p:txBody>
      </p:sp>
      <p:pic>
        <p:nvPicPr>
          <p:cNvPr id="12" name="Picture 11" descr="A black and white logo&#10;&#10;AI-generated content may be incorrect.">
            <a:extLst>
              <a:ext uri="{FF2B5EF4-FFF2-40B4-BE49-F238E27FC236}">
                <a16:creationId xmlns:a16="http://schemas.microsoft.com/office/drawing/2014/main" id="{F7CA9FDD-AA58-497D-9631-45EE9A0CA6BB}"/>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07053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2E0B8-7E8C-4D5B-8720-7D6DF5745A86}"/>
              </a:ext>
            </a:extLst>
          </p:cNvPr>
          <p:cNvSpPr>
            <a:spLocks noGrp="1"/>
          </p:cNvSpPr>
          <p:nvPr>
            <p:ph type="dt" sz="half" idx="10"/>
          </p:nvPr>
        </p:nvSpPr>
        <p:spPr>
          <a:xfrm>
            <a:off x="838200" y="6356350"/>
            <a:ext cx="2743200" cy="365125"/>
          </a:xfrm>
        </p:spPr>
        <p:txBody>
          <a:bodyPr/>
          <a:lstStyle/>
          <a:p>
            <a:r>
              <a:rPr lang="en-US"/>
              <a:t>31/03/2025</a:t>
            </a:r>
          </a:p>
          <a:p>
            <a:endParaRPr lang="en-US"/>
          </a:p>
        </p:txBody>
      </p:sp>
      <p:sp>
        <p:nvSpPr>
          <p:cNvPr id="3" name="Footer Placeholder 2">
            <a:extLst>
              <a:ext uri="{FF2B5EF4-FFF2-40B4-BE49-F238E27FC236}">
                <a16:creationId xmlns:a16="http://schemas.microsoft.com/office/drawing/2014/main" id="{E508D2D0-7ED2-46AF-8889-FC3188626EE6}"/>
              </a:ext>
            </a:extLst>
          </p:cNvPr>
          <p:cNvSpPr>
            <a:spLocks noGrp="1"/>
          </p:cNvSpPr>
          <p:nvPr>
            <p:ph type="ftr" sz="quarter" idx="11"/>
          </p:nvPr>
        </p:nvSpPr>
        <p:spPr>
          <a:xfrm>
            <a:off x="4038600" y="6356350"/>
            <a:ext cx="4114800" cy="365125"/>
          </a:xfrm>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4</a:t>
            </a:fld>
            <a:endParaRPr lang="en-US"/>
          </a:p>
        </p:txBody>
      </p:sp>
      <p:sp>
        <p:nvSpPr>
          <p:cNvPr id="8" name="Title 7">
            <a:extLst>
              <a:ext uri="{FF2B5EF4-FFF2-40B4-BE49-F238E27FC236}">
                <a16:creationId xmlns:a16="http://schemas.microsoft.com/office/drawing/2014/main" id="{114F0356-C45F-DF5B-8CD5-66286C00FF0E}"/>
              </a:ext>
            </a:extLst>
          </p:cNvPr>
          <p:cNvSpPr>
            <a:spLocks noGrp="1"/>
          </p:cNvSpPr>
          <p:nvPr>
            <p:ph type="title"/>
          </p:nvPr>
        </p:nvSpPr>
        <p:spPr>
          <a:xfrm>
            <a:off x="838199" y="136525"/>
            <a:ext cx="10515599" cy="1325563"/>
          </a:xfrm>
        </p:spPr>
        <p:txBody>
          <a:bodyPr/>
          <a:lstStyle/>
          <a:p>
            <a:pPr algn="ctr"/>
            <a:r>
              <a:rPr lang="en-US"/>
              <a:t>2. Introduction</a:t>
            </a:r>
          </a:p>
        </p:txBody>
      </p:sp>
      <p:sp>
        <p:nvSpPr>
          <p:cNvPr id="10" name="Content Placeholder 9">
            <a:extLst>
              <a:ext uri="{FF2B5EF4-FFF2-40B4-BE49-F238E27FC236}">
                <a16:creationId xmlns:a16="http://schemas.microsoft.com/office/drawing/2014/main" id="{54BB6B56-FC97-4756-D87A-468485B1E7C0}"/>
              </a:ext>
            </a:extLst>
          </p:cNvPr>
          <p:cNvSpPr>
            <a:spLocks noGrp="1"/>
          </p:cNvSpPr>
          <p:nvPr>
            <p:ph idx="1"/>
          </p:nvPr>
        </p:nvSpPr>
        <p:spPr>
          <a:xfrm>
            <a:off x="838200" y="1376855"/>
            <a:ext cx="10515599" cy="4800108"/>
          </a:xfrm>
        </p:spPr>
        <p:txBody>
          <a:bodyPr>
            <a:normAutofit/>
          </a:bodyPr>
          <a:lstStyle/>
          <a:p>
            <a:pPr algn="just"/>
            <a:r>
              <a:rPr lang="en-IN" sz="2400" b="1"/>
              <a:t>Optical Character Recognition (OCR) </a:t>
            </a:r>
            <a:r>
              <a:rPr lang="en-IN" sz="2400"/>
              <a:t>is a technology that converts printed or handwritten text from images into machine-readable text. It is widely used for document digitization, automated data entry, and text extraction. The accuracy of OCR depends on factors such as image quality and preprocessing techniques like resizing, noise removal, and contrast enhancement. By optimizing these steps, OCR performance improves, making it more effective for various real-world applications.</a:t>
            </a:r>
          </a:p>
          <a:p>
            <a:pPr algn="just"/>
            <a:r>
              <a:rPr lang="en-IN" sz="2400"/>
              <a:t>Tesseract OCR is an open-source software that converts scanned documents, PDFs, and images into editable text. Developed by HP and maintained by Google, it supports over 100 languages and uses machine learning for accurate text recognition. It can handle complex layouts and noisy images, making it versatile for a variety of applications. Tesseract is widely used for document processing, text extraction, and digitizing information in both commercial and research fields.</a:t>
            </a:r>
          </a:p>
        </p:txBody>
      </p:sp>
      <p:pic>
        <p:nvPicPr>
          <p:cNvPr id="9" name="Picture 8" descr="A black and white logo&#10;&#10;AI-generated content may be incorrect.">
            <a:extLst>
              <a:ext uri="{FF2B5EF4-FFF2-40B4-BE49-F238E27FC236}">
                <a16:creationId xmlns:a16="http://schemas.microsoft.com/office/drawing/2014/main" id="{203EFEFB-616F-2F26-FC8B-C62089360EE7}"/>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25722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B02444-4AA6-82B9-6307-64664E8F327A}"/>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411C9522-AA5E-85A6-22C9-F33C0D31E9E0}"/>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C050ED47-50A2-5FCB-C831-16DC0D79B784}"/>
              </a:ext>
            </a:extLst>
          </p:cNvPr>
          <p:cNvSpPr>
            <a:spLocks noGrp="1"/>
          </p:cNvSpPr>
          <p:nvPr>
            <p:ph type="sldNum" sz="quarter" idx="12"/>
          </p:nvPr>
        </p:nvSpPr>
        <p:spPr/>
        <p:txBody>
          <a:bodyPr/>
          <a:lstStyle/>
          <a:p>
            <a:fld id="{672B7600-67E3-4D97-B453-880E2742B982}" type="slidenum">
              <a:rPr lang="en-US" smtClean="0"/>
              <a:t>5</a:t>
            </a:fld>
            <a:endParaRPr lang="en-US"/>
          </a:p>
        </p:txBody>
      </p:sp>
      <p:sp>
        <p:nvSpPr>
          <p:cNvPr id="8" name="Title 7">
            <a:extLst>
              <a:ext uri="{FF2B5EF4-FFF2-40B4-BE49-F238E27FC236}">
                <a16:creationId xmlns:a16="http://schemas.microsoft.com/office/drawing/2014/main" id="{7E9AA90A-6BF1-4D86-7DB2-F56A3D5BA9C4}"/>
              </a:ext>
            </a:extLst>
          </p:cNvPr>
          <p:cNvSpPr>
            <a:spLocks noGrp="1"/>
          </p:cNvSpPr>
          <p:nvPr>
            <p:ph type="title"/>
          </p:nvPr>
        </p:nvSpPr>
        <p:spPr>
          <a:xfrm>
            <a:off x="838199" y="136525"/>
            <a:ext cx="10515599" cy="1325563"/>
          </a:xfrm>
        </p:spPr>
        <p:txBody>
          <a:bodyPr/>
          <a:lstStyle/>
          <a:p>
            <a:pPr algn="ctr"/>
            <a:r>
              <a:rPr lang="en-US"/>
              <a:t>2. Introduction</a:t>
            </a:r>
          </a:p>
        </p:txBody>
      </p:sp>
      <p:sp>
        <p:nvSpPr>
          <p:cNvPr id="9" name="Content Placeholder 9">
            <a:extLst>
              <a:ext uri="{FF2B5EF4-FFF2-40B4-BE49-F238E27FC236}">
                <a16:creationId xmlns:a16="http://schemas.microsoft.com/office/drawing/2014/main" id="{3AC51120-FA90-F8A1-677D-88D0D348B566}"/>
              </a:ext>
            </a:extLst>
          </p:cNvPr>
          <p:cNvSpPr>
            <a:spLocks noGrp="1"/>
          </p:cNvSpPr>
          <p:nvPr>
            <p:ph idx="1"/>
          </p:nvPr>
        </p:nvSpPr>
        <p:spPr>
          <a:xfrm>
            <a:off x="663465" y="1738804"/>
            <a:ext cx="6750269" cy="3747596"/>
          </a:xfrm>
        </p:spPr>
        <p:txBody>
          <a:bodyPr>
            <a:normAutofit/>
          </a:bodyPr>
          <a:lstStyle/>
          <a:p>
            <a:pPr algn="just"/>
            <a:r>
              <a:rPr lang="en-IN" sz="2400"/>
              <a:t>Cosine similarity measures the similarity between two vectors by calculating the cosine of the angle between them. It’s commonly used in text analysis and NLP to compare documents or word embeddings. The value ranges from -1 to 1, where 1 indicates identical vectors, 0 means no similarity, and -1 represents opposite vectors. It’s especially useful for comparing documents of different lengths and is widely applied in tasks like document classification and recommendation systems.</a:t>
            </a:r>
          </a:p>
        </p:txBody>
      </p:sp>
      <p:pic>
        <p:nvPicPr>
          <p:cNvPr id="12" name="Picture 11" descr="A chalkboard with a graph on it&#10;&#10;Description automatically generated">
            <a:extLst>
              <a:ext uri="{FF2B5EF4-FFF2-40B4-BE49-F238E27FC236}">
                <a16:creationId xmlns:a16="http://schemas.microsoft.com/office/drawing/2014/main" id="{5224C1F6-B1FB-6E05-8076-D0A3E8A5F63D}"/>
              </a:ext>
            </a:extLst>
          </p:cNvPr>
          <p:cNvPicPr>
            <a:picLocks noChangeAspect="1"/>
          </p:cNvPicPr>
          <p:nvPr/>
        </p:nvPicPr>
        <p:blipFill>
          <a:blip r:embed="rId2"/>
          <a:stretch>
            <a:fillRect/>
          </a:stretch>
        </p:blipFill>
        <p:spPr>
          <a:xfrm>
            <a:off x="7913121" y="2139183"/>
            <a:ext cx="3821679" cy="2579633"/>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78FB309B-E453-9FD5-B568-E5F8F7FC08C8}"/>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80106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563C78-CD59-801B-6E2E-BC8275D05E86}"/>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9940E7E1-CC9A-CBB4-677F-6207C8F2FDB4}"/>
              </a:ext>
            </a:extLst>
          </p:cNvPr>
          <p:cNvSpPr>
            <a:spLocks noGrp="1"/>
          </p:cNvSpPr>
          <p:nvPr>
            <p:ph type="ftr" sz="quarter" idx="11"/>
          </p:nvPr>
        </p:nvSpPr>
        <p:spPr/>
        <p:txBody>
          <a:bodyPr/>
          <a:lstStyle/>
          <a:p>
            <a:r>
              <a:rPr lang="en-US"/>
              <a:t>Frankfurt University of Applied Sciences </a:t>
            </a:r>
          </a:p>
        </p:txBody>
      </p:sp>
      <p:sp>
        <p:nvSpPr>
          <p:cNvPr id="6" name="Slide Number Placeholder 5">
            <a:extLst>
              <a:ext uri="{FF2B5EF4-FFF2-40B4-BE49-F238E27FC236}">
                <a16:creationId xmlns:a16="http://schemas.microsoft.com/office/drawing/2014/main" id="{004A0BB8-BBC2-42A9-292D-F87EFAAB6734}"/>
              </a:ext>
            </a:extLst>
          </p:cNvPr>
          <p:cNvSpPr>
            <a:spLocks noGrp="1"/>
          </p:cNvSpPr>
          <p:nvPr>
            <p:ph type="sldNum" sz="quarter" idx="12"/>
          </p:nvPr>
        </p:nvSpPr>
        <p:spPr/>
        <p:txBody>
          <a:bodyPr/>
          <a:lstStyle/>
          <a:p>
            <a:fld id="{672B7600-67E3-4D97-B453-880E2742B982}" type="slidenum">
              <a:rPr lang="en-US" smtClean="0"/>
              <a:t>6</a:t>
            </a:fld>
            <a:endParaRPr lang="en-US"/>
          </a:p>
        </p:txBody>
      </p:sp>
      <p:sp>
        <p:nvSpPr>
          <p:cNvPr id="7" name="Date Placeholder 1">
            <a:extLst>
              <a:ext uri="{FF2B5EF4-FFF2-40B4-BE49-F238E27FC236}">
                <a16:creationId xmlns:a16="http://schemas.microsoft.com/office/drawing/2014/main" id="{6272F792-9C15-8D79-5F7D-A0F95077C27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 name="Slide Number Placeholder 5">
            <a:extLst>
              <a:ext uri="{FF2B5EF4-FFF2-40B4-BE49-F238E27FC236}">
                <a16:creationId xmlns:a16="http://schemas.microsoft.com/office/drawing/2014/main" id="{9B87BE4A-EF2B-9960-91A2-C93EBFBDB07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6</a:t>
            </a:fld>
            <a:endParaRPr lang="en-US"/>
          </a:p>
        </p:txBody>
      </p:sp>
      <p:sp>
        <p:nvSpPr>
          <p:cNvPr id="10" name="Title 7">
            <a:extLst>
              <a:ext uri="{FF2B5EF4-FFF2-40B4-BE49-F238E27FC236}">
                <a16:creationId xmlns:a16="http://schemas.microsoft.com/office/drawing/2014/main" id="{3EAF4CA2-97C1-F6D5-2D58-D9288C02740F}"/>
              </a:ext>
            </a:extLst>
          </p:cNvPr>
          <p:cNvSpPr txBox="1">
            <a:spLocks/>
          </p:cNvSpPr>
          <p:nvPr/>
        </p:nvSpPr>
        <p:spPr>
          <a:xfrm>
            <a:off x="838199" y="136525"/>
            <a:ext cx="10515599"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400" b="1" kern="1200">
                <a:solidFill>
                  <a:schemeClr val="accent4"/>
                </a:solidFill>
                <a:latin typeface="+mn-lt"/>
                <a:ea typeface="+mj-ea"/>
                <a:cs typeface="+mj-cs"/>
              </a:defRPr>
            </a:lvl1pPr>
          </a:lstStyle>
          <a:p>
            <a:pPr algn="ctr"/>
            <a:r>
              <a:rPr lang="en-US"/>
              <a:t>2. Introduction</a:t>
            </a:r>
          </a:p>
        </p:txBody>
      </p:sp>
      <p:sp>
        <p:nvSpPr>
          <p:cNvPr id="11" name="Content Placeholder 9">
            <a:extLst>
              <a:ext uri="{FF2B5EF4-FFF2-40B4-BE49-F238E27FC236}">
                <a16:creationId xmlns:a16="http://schemas.microsoft.com/office/drawing/2014/main" id="{66F61901-041B-3E7F-D555-317DE501AA8C}"/>
              </a:ext>
            </a:extLst>
          </p:cNvPr>
          <p:cNvSpPr txBox="1">
            <a:spLocks/>
          </p:cNvSpPr>
          <p:nvPr/>
        </p:nvSpPr>
        <p:spPr>
          <a:xfrm>
            <a:off x="838200" y="1376855"/>
            <a:ext cx="10515599" cy="4800108"/>
          </a:xfrm>
          <a:prstGeom prst="rect">
            <a:avLst/>
          </a:prstGeom>
        </p:spPr>
        <p:txBody>
          <a:bodyPr vert="horz" lIns="91440" tIns="45720" rIns="91440" bIns="45720" rtlCol="0">
            <a:noAutofit/>
          </a:bodyPr>
          <a:lstStyle>
            <a:lvl1pPr marL="228600" indent="-228600" algn="r"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r"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r"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r"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r"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a:t>Embeddings represent high-dimensional text data as lower-dimensional vectors, making it easier to </a:t>
            </a:r>
            <a:r>
              <a:rPr lang="en-IN" sz="2400" err="1"/>
              <a:t>analyze</a:t>
            </a:r>
            <a:r>
              <a:rPr lang="en-IN" sz="2400"/>
              <a:t> and compare extracted text. In this project, </a:t>
            </a:r>
            <a:r>
              <a:rPr lang="en-IN" sz="2400" b="1"/>
              <a:t>text embeddings</a:t>
            </a:r>
            <a:r>
              <a:rPr lang="en-IN" sz="2400"/>
              <a:t> are generated from OCR-extracted text using a </a:t>
            </a:r>
            <a:r>
              <a:rPr lang="en-IN" sz="2400" b="1"/>
              <a:t>pretrained embedding model</a:t>
            </a:r>
            <a:r>
              <a:rPr lang="en-IN" sz="2400"/>
              <a:t>. These embeddings help in evaluating the effectiveness of different </a:t>
            </a:r>
            <a:r>
              <a:rPr lang="en-IN" sz="2400" b="1"/>
              <a:t>image preprocessing techniques</a:t>
            </a:r>
            <a:r>
              <a:rPr lang="en-IN" sz="2400"/>
              <a:t> by capturing semantic relationships in the extracted text. </a:t>
            </a:r>
            <a:r>
              <a:rPr lang="en-IN" sz="2400" b="1"/>
              <a:t>Cosine similarity</a:t>
            </a:r>
            <a:r>
              <a:rPr lang="en-IN" sz="2400"/>
              <a:t> is used to compare embeddings, allowing for an objective assessment of text quality. This approach is crucial for </a:t>
            </a:r>
            <a:r>
              <a:rPr lang="en-IN" sz="2400" err="1"/>
              <a:t>analyzing</a:t>
            </a:r>
            <a:r>
              <a:rPr lang="en-IN" sz="2400"/>
              <a:t> OCR accuracy and improving text recognition in real-world applications.</a:t>
            </a:r>
          </a:p>
          <a:p>
            <a:pPr algn="just"/>
            <a:r>
              <a:rPr lang="en-IN" sz="2400"/>
              <a:t>A similarity matrix represents pairwise similarity between a set of objects, with each element showing how similar two objects are. It's commonly used in machine learning, clustering, and recommendation systems, using metrics like cosine similarity or Pearson correlation. The matrix is symmetric, with diagonal elements typically showing maximal similarity .</a:t>
            </a:r>
          </a:p>
        </p:txBody>
      </p:sp>
      <p:pic>
        <p:nvPicPr>
          <p:cNvPr id="12" name="Picture 11" descr="A black and white logo&#10;&#10;AI-generated content may be incorrect.">
            <a:extLst>
              <a:ext uri="{FF2B5EF4-FFF2-40B4-BE49-F238E27FC236}">
                <a16:creationId xmlns:a16="http://schemas.microsoft.com/office/drawing/2014/main" id="{E6467CFC-1F28-409E-B782-1F9A9325BF8D}"/>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90770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90656D2F-3A4D-3323-E723-52C4F7410404}"/>
              </a:ext>
            </a:extLst>
          </p:cNvPr>
          <p:cNvSpPr txBox="1">
            <a:spLocks/>
          </p:cNvSpPr>
          <p:nvPr/>
        </p:nvSpPr>
        <p:spPr>
          <a:xfrm>
            <a:off x="1651025" y="401304"/>
            <a:ext cx="8515350" cy="739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accent4"/>
                </a:solidFill>
                <a:latin typeface="+mn-lt"/>
                <a:ea typeface="+mj-ea"/>
                <a:cs typeface="+mj-cs"/>
              </a:defRPr>
            </a:lvl1pPr>
          </a:lstStyle>
          <a:p>
            <a:r>
              <a:rPr lang="en-US" sz="4400"/>
              <a:t>3. Methodology</a:t>
            </a:r>
          </a:p>
        </p:txBody>
      </p:sp>
      <p:sp>
        <p:nvSpPr>
          <p:cNvPr id="163" name="Shape">
            <a:extLst>
              <a:ext uri="{FF2B5EF4-FFF2-40B4-BE49-F238E27FC236}">
                <a16:creationId xmlns:a16="http://schemas.microsoft.com/office/drawing/2014/main" id="{03BB497F-A9D8-F8FE-C7AB-18C94CF7A8C9}"/>
              </a:ext>
            </a:extLst>
          </p:cNvPr>
          <p:cNvSpPr/>
          <p:nvPr/>
        </p:nvSpPr>
        <p:spPr>
          <a:xfrm>
            <a:off x="6339119" y="3209676"/>
            <a:ext cx="1454684" cy="648779"/>
          </a:xfrm>
          <a:custGeom>
            <a:avLst/>
            <a:gdLst>
              <a:gd name="connsiteX0" fmla="*/ 21600 w 21600"/>
              <a:gd name="connsiteY0" fmla="*/ 2483 h 21600"/>
              <a:gd name="connsiteX1" fmla="*/ 19677 w 21600"/>
              <a:gd name="connsiteY1" fmla="*/ 978 h 21600"/>
              <a:gd name="connsiteX2" fmla="*/ 17900 w 21600"/>
              <a:gd name="connsiteY2" fmla="*/ 0 h 21600"/>
              <a:gd name="connsiteX3" fmla="*/ 0 w 21600"/>
              <a:gd name="connsiteY3" fmla="*/ 18461 h 21600"/>
              <a:gd name="connsiteX4" fmla="*/ 4733 w 21600"/>
              <a:gd name="connsiteY4" fmla="*/ 21600 h 21600"/>
              <a:gd name="connsiteX5" fmla="*/ 21600 w 21600"/>
              <a:gd name="connsiteY5"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4733 w 21600"/>
              <a:gd name="connsiteY4" fmla="*/ 21600 h 21600"/>
              <a:gd name="connsiteX5" fmla="*/ 21600 w 21600"/>
              <a:gd name="connsiteY5"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2139 w 21600"/>
              <a:gd name="connsiteY4" fmla="*/ 19794 h 21600"/>
              <a:gd name="connsiteX5" fmla="*/ 4733 w 21600"/>
              <a:gd name="connsiteY5" fmla="*/ 21600 h 21600"/>
              <a:gd name="connsiteX6" fmla="*/ 21600 w 21600"/>
              <a:gd name="connsiteY6"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1479 w 21600"/>
              <a:gd name="connsiteY4" fmla="*/ 21274 h 21600"/>
              <a:gd name="connsiteX5" fmla="*/ 4733 w 21600"/>
              <a:gd name="connsiteY5" fmla="*/ 21600 h 21600"/>
              <a:gd name="connsiteX6" fmla="*/ 21600 w 21600"/>
              <a:gd name="connsiteY6" fmla="*/ 2483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extrusionOk="0">
                <a:moveTo>
                  <a:pt x="21600" y="2483"/>
                </a:moveTo>
                <a:lnTo>
                  <a:pt x="20148" y="132"/>
                </a:lnTo>
                <a:lnTo>
                  <a:pt x="17900" y="0"/>
                </a:lnTo>
                <a:lnTo>
                  <a:pt x="0" y="18461"/>
                </a:lnTo>
                <a:lnTo>
                  <a:pt x="1479" y="21274"/>
                </a:lnTo>
                <a:lnTo>
                  <a:pt x="4733" y="21600"/>
                </a:lnTo>
                <a:lnTo>
                  <a:pt x="21600" y="2483"/>
                </a:lnTo>
                <a:close/>
              </a:path>
            </a:pathLst>
          </a:custGeom>
          <a:solidFill>
            <a:schemeClr val="accent3"/>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4" name="Shape">
            <a:extLst>
              <a:ext uri="{FF2B5EF4-FFF2-40B4-BE49-F238E27FC236}">
                <a16:creationId xmlns:a16="http://schemas.microsoft.com/office/drawing/2014/main" id="{EBCF1B4B-E442-F79A-D524-330681063D71}"/>
              </a:ext>
            </a:extLst>
          </p:cNvPr>
          <p:cNvSpPr/>
          <p:nvPr/>
        </p:nvSpPr>
        <p:spPr>
          <a:xfrm>
            <a:off x="5038329" y="2801551"/>
            <a:ext cx="1976833" cy="157624"/>
          </a:xfrm>
          <a:custGeom>
            <a:avLst/>
            <a:gdLst/>
            <a:ahLst/>
            <a:cxnLst>
              <a:cxn ang="0">
                <a:pos x="wd2" y="hd2"/>
              </a:cxn>
              <a:cxn ang="5400000">
                <a:pos x="wd2" y="hd2"/>
              </a:cxn>
              <a:cxn ang="10800000">
                <a:pos x="wd2" y="hd2"/>
              </a:cxn>
              <a:cxn ang="16200000">
                <a:pos x="wd2" y="hd2"/>
              </a:cxn>
            </a:cxnLst>
            <a:rect l="0" t="0" r="r" b="b"/>
            <a:pathLst>
              <a:path w="21600" h="21600" extrusionOk="0">
                <a:moveTo>
                  <a:pt x="240" y="0"/>
                </a:moveTo>
                <a:lnTo>
                  <a:pt x="0" y="21600"/>
                </a:lnTo>
                <a:lnTo>
                  <a:pt x="21360" y="21600"/>
                </a:lnTo>
                <a:lnTo>
                  <a:pt x="21600" y="0"/>
                </a:lnTo>
                <a:close/>
              </a:path>
            </a:pathLst>
          </a:custGeom>
          <a:solidFill>
            <a:schemeClr val="accent1">
              <a:lumMod val="60000"/>
              <a:lumOff val="40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5" name="Shape">
            <a:extLst>
              <a:ext uri="{FF2B5EF4-FFF2-40B4-BE49-F238E27FC236}">
                <a16:creationId xmlns:a16="http://schemas.microsoft.com/office/drawing/2014/main" id="{CEFD157F-3CBA-BA73-3E17-183EEAEC5B40}"/>
              </a:ext>
            </a:extLst>
          </p:cNvPr>
          <p:cNvSpPr/>
          <p:nvPr/>
        </p:nvSpPr>
        <p:spPr>
          <a:xfrm>
            <a:off x="3077987" y="2801551"/>
            <a:ext cx="1984164" cy="157624"/>
          </a:xfrm>
          <a:custGeom>
            <a:avLst/>
            <a:gdLst/>
            <a:ahLst/>
            <a:cxnLst>
              <a:cxn ang="0">
                <a:pos x="wd2" y="hd2"/>
              </a:cxn>
              <a:cxn ang="5400000">
                <a:pos x="wd2" y="hd2"/>
              </a:cxn>
              <a:cxn ang="10800000">
                <a:pos x="wd2" y="hd2"/>
              </a:cxn>
              <a:cxn ang="16200000">
                <a:pos x="wd2" y="hd2"/>
              </a:cxn>
            </a:cxnLst>
            <a:rect l="0" t="0" r="r" b="b"/>
            <a:pathLst>
              <a:path w="21600" h="21600" extrusionOk="0">
                <a:moveTo>
                  <a:pt x="239" y="0"/>
                </a:moveTo>
                <a:lnTo>
                  <a:pt x="0" y="21600"/>
                </a:lnTo>
                <a:lnTo>
                  <a:pt x="21361" y="21600"/>
                </a:lnTo>
                <a:lnTo>
                  <a:pt x="21600" y="0"/>
                </a:lnTo>
                <a:close/>
              </a:path>
            </a:pathLst>
          </a:custGeom>
          <a:solidFill>
            <a:srgbClr val="7030A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6" name="Shape">
            <a:extLst>
              <a:ext uri="{FF2B5EF4-FFF2-40B4-BE49-F238E27FC236}">
                <a16:creationId xmlns:a16="http://schemas.microsoft.com/office/drawing/2014/main" id="{DF49E79B-EA6F-9482-11B8-6EA15E8CB6F8}"/>
              </a:ext>
            </a:extLst>
          </p:cNvPr>
          <p:cNvSpPr/>
          <p:nvPr/>
        </p:nvSpPr>
        <p:spPr>
          <a:xfrm>
            <a:off x="1282530" y="2801551"/>
            <a:ext cx="1822940" cy="157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339" y="21600"/>
                </a:lnTo>
                <a:lnTo>
                  <a:pt x="21600" y="0"/>
                </a:lnTo>
                <a:close/>
              </a:path>
            </a:pathLst>
          </a:custGeom>
          <a:solidFill>
            <a:schemeClr val="bg2">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7" name="Shape">
            <a:extLst>
              <a:ext uri="{FF2B5EF4-FFF2-40B4-BE49-F238E27FC236}">
                <a16:creationId xmlns:a16="http://schemas.microsoft.com/office/drawing/2014/main" id="{086AF4ED-7CC2-646F-6D36-9F7510F3F490}"/>
              </a:ext>
            </a:extLst>
          </p:cNvPr>
          <p:cNvSpPr/>
          <p:nvPr/>
        </p:nvSpPr>
        <p:spPr>
          <a:xfrm>
            <a:off x="6988810" y="2801551"/>
            <a:ext cx="1447360" cy="482715"/>
          </a:xfrm>
          <a:custGeom>
            <a:avLst/>
            <a:gdLst/>
            <a:ahLst/>
            <a:cxnLst>
              <a:cxn ang="0">
                <a:pos x="wd2" y="hd2"/>
              </a:cxn>
              <a:cxn ang="5400000">
                <a:pos x="wd2" y="hd2"/>
              </a:cxn>
              <a:cxn ang="10800000">
                <a:pos x="wd2" y="hd2"/>
              </a:cxn>
              <a:cxn ang="16200000">
                <a:pos x="wd2" y="hd2"/>
              </a:cxn>
            </a:cxnLst>
            <a:rect l="0" t="0" r="r" b="b"/>
            <a:pathLst>
              <a:path w="21600" h="21600" extrusionOk="0">
                <a:moveTo>
                  <a:pt x="20698" y="8439"/>
                </a:moveTo>
                <a:cubicBezTo>
                  <a:pt x="21245" y="7620"/>
                  <a:pt x="21600" y="6171"/>
                  <a:pt x="21600" y="4597"/>
                </a:cubicBezTo>
                <a:lnTo>
                  <a:pt x="21600" y="4597"/>
                </a:lnTo>
                <a:cubicBezTo>
                  <a:pt x="21600" y="2078"/>
                  <a:pt x="20698" y="0"/>
                  <a:pt x="19604" y="0"/>
                </a:cubicBezTo>
                <a:lnTo>
                  <a:pt x="328" y="0"/>
                </a:lnTo>
                <a:lnTo>
                  <a:pt x="0" y="7053"/>
                </a:lnTo>
                <a:lnTo>
                  <a:pt x="13726" y="7053"/>
                </a:lnTo>
                <a:cubicBezTo>
                  <a:pt x="14491" y="7053"/>
                  <a:pt x="14765" y="9383"/>
                  <a:pt x="14108" y="10265"/>
                </a:cubicBezTo>
                <a:lnTo>
                  <a:pt x="8257" y="18325"/>
                </a:lnTo>
                <a:lnTo>
                  <a:pt x="11976" y="21600"/>
                </a:lnTo>
                <a:lnTo>
                  <a:pt x="20698" y="8439"/>
                </a:lnTo>
                <a:close/>
              </a:path>
            </a:pathLst>
          </a:custGeom>
          <a:solidFill>
            <a:schemeClr val="accent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8" name="Shape">
            <a:extLst>
              <a:ext uri="{FF2B5EF4-FFF2-40B4-BE49-F238E27FC236}">
                <a16:creationId xmlns:a16="http://schemas.microsoft.com/office/drawing/2014/main" id="{6D64ADF0-C091-E12B-3A86-2C7410F96E8F}"/>
              </a:ext>
            </a:extLst>
          </p:cNvPr>
          <p:cNvSpPr/>
          <p:nvPr/>
        </p:nvSpPr>
        <p:spPr>
          <a:xfrm>
            <a:off x="4946724" y="3763593"/>
            <a:ext cx="1713014" cy="757142"/>
          </a:xfrm>
          <a:custGeom>
            <a:avLst/>
            <a:gdLst/>
            <a:ahLst/>
            <a:cxnLst>
              <a:cxn ang="0">
                <a:pos x="wd2" y="hd2"/>
              </a:cxn>
              <a:cxn ang="5400000">
                <a:pos x="wd2" y="hd2"/>
              </a:cxn>
              <a:cxn ang="10800000">
                <a:pos x="wd2" y="hd2"/>
              </a:cxn>
              <a:cxn ang="16200000">
                <a:pos x="wd2" y="hd2"/>
              </a:cxn>
            </a:cxnLst>
            <a:rect l="0" t="0" r="r" b="b"/>
            <a:pathLst>
              <a:path w="21600" h="21600" extrusionOk="0">
                <a:moveTo>
                  <a:pt x="21600" y="2690"/>
                </a:moveTo>
                <a:lnTo>
                  <a:pt x="17580" y="0"/>
                </a:lnTo>
                <a:lnTo>
                  <a:pt x="0" y="18228"/>
                </a:lnTo>
                <a:lnTo>
                  <a:pt x="5036" y="21600"/>
                </a:lnTo>
                <a:close/>
              </a:path>
            </a:pathLst>
          </a:custGeom>
          <a:solidFill>
            <a:schemeClr val="accent6"/>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9" name="Shape">
            <a:extLst>
              <a:ext uri="{FF2B5EF4-FFF2-40B4-BE49-F238E27FC236}">
                <a16:creationId xmlns:a16="http://schemas.microsoft.com/office/drawing/2014/main" id="{307B8827-92B2-490A-6A1B-3509987A5D1E}"/>
              </a:ext>
            </a:extLst>
          </p:cNvPr>
          <p:cNvSpPr/>
          <p:nvPr/>
        </p:nvSpPr>
        <p:spPr>
          <a:xfrm>
            <a:off x="7754305" y="5169216"/>
            <a:ext cx="2603413" cy="39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71" y="0"/>
                </a:lnTo>
                <a:lnTo>
                  <a:pt x="0" y="21600"/>
                </a:lnTo>
                <a:lnTo>
                  <a:pt x="21600" y="21600"/>
                </a:lnTo>
                <a:close/>
              </a:path>
            </a:pathLst>
          </a:custGeom>
          <a:solidFill>
            <a:schemeClr val="accent5"/>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70" name="Shape">
            <a:extLst>
              <a:ext uri="{FF2B5EF4-FFF2-40B4-BE49-F238E27FC236}">
                <a16:creationId xmlns:a16="http://schemas.microsoft.com/office/drawing/2014/main" id="{E30E64A9-090A-9BA5-1CFB-5D1BF0D8A575}"/>
              </a:ext>
            </a:extLst>
          </p:cNvPr>
          <p:cNvSpPr/>
          <p:nvPr/>
        </p:nvSpPr>
        <p:spPr>
          <a:xfrm>
            <a:off x="4697374" y="5169217"/>
            <a:ext cx="3191519" cy="398273"/>
          </a:xfrm>
          <a:custGeom>
            <a:avLst/>
            <a:gdLst/>
            <a:ahLst/>
            <a:cxnLst>
              <a:cxn ang="0">
                <a:pos x="wd2" y="hd2"/>
              </a:cxn>
              <a:cxn ang="5400000">
                <a:pos x="wd2" y="hd2"/>
              </a:cxn>
              <a:cxn ang="10800000">
                <a:pos x="wd2" y="hd2"/>
              </a:cxn>
              <a:cxn ang="16200000">
                <a:pos x="wd2" y="hd2"/>
              </a:cxn>
            </a:cxnLst>
            <a:rect l="0" t="0" r="r" b="b"/>
            <a:pathLst>
              <a:path w="21600" h="21600" extrusionOk="0">
                <a:moveTo>
                  <a:pt x="2145" y="0"/>
                </a:moveTo>
                <a:lnTo>
                  <a:pt x="0" y="21600"/>
                </a:lnTo>
                <a:lnTo>
                  <a:pt x="21216" y="21600"/>
                </a:lnTo>
                <a:lnTo>
                  <a:pt x="21600" y="0"/>
                </a:lnTo>
                <a:close/>
              </a:path>
            </a:pathLst>
          </a:custGeom>
          <a:solidFill>
            <a:schemeClr val="accent2"/>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71" name="Shape">
            <a:extLst>
              <a:ext uri="{FF2B5EF4-FFF2-40B4-BE49-F238E27FC236}">
                <a16:creationId xmlns:a16="http://schemas.microsoft.com/office/drawing/2014/main" id="{92E82B53-A42E-6E39-4766-708DCD652C6A}"/>
              </a:ext>
            </a:extLst>
          </p:cNvPr>
          <p:cNvSpPr/>
          <p:nvPr/>
        </p:nvSpPr>
        <p:spPr>
          <a:xfrm>
            <a:off x="3273697" y="4400544"/>
            <a:ext cx="2075768" cy="1168081"/>
          </a:xfrm>
          <a:custGeom>
            <a:avLst/>
            <a:gdLst/>
            <a:ahLst/>
            <a:cxnLst>
              <a:cxn ang="0">
                <a:pos x="wd2" y="hd2"/>
              </a:cxn>
              <a:cxn ang="5400000">
                <a:pos x="wd2" y="hd2"/>
              </a:cxn>
              <a:cxn ang="10800000">
                <a:pos x="wd2" y="hd2"/>
              </a:cxn>
              <a:cxn ang="16200000">
                <a:pos x="wd2" y="hd2"/>
              </a:cxn>
            </a:cxnLst>
            <a:rect l="0" t="0" r="r" b="b"/>
            <a:pathLst>
              <a:path w="21600" h="21600" extrusionOk="0">
                <a:moveTo>
                  <a:pt x="13097" y="14209"/>
                </a:moveTo>
                <a:cubicBezTo>
                  <a:pt x="11648" y="14209"/>
                  <a:pt x="11076" y="11633"/>
                  <a:pt x="12297" y="10540"/>
                </a:cubicBezTo>
                <a:lnTo>
                  <a:pt x="21600" y="2186"/>
                </a:lnTo>
                <a:lnTo>
                  <a:pt x="17444" y="0"/>
                </a:lnTo>
                <a:lnTo>
                  <a:pt x="1678" y="12856"/>
                </a:lnTo>
                <a:cubicBezTo>
                  <a:pt x="629" y="13715"/>
                  <a:pt x="0" y="15250"/>
                  <a:pt x="0" y="16890"/>
                </a:cubicBezTo>
                <a:cubicBezTo>
                  <a:pt x="0" y="19492"/>
                  <a:pt x="1544" y="21600"/>
                  <a:pt x="3451" y="21600"/>
                </a:cubicBezTo>
                <a:lnTo>
                  <a:pt x="14851" y="21600"/>
                </a:lnTo>
                <a:lnTo>
                  <a:pt x="18168" y="14235"/>
                </a:lnTo>
                <a:lnTo>
                  <a:pt x="13097" y="14235"/>
                </a:lnTo>
                <a:close/>
              </a:path>
            </a:pathLst>
          </a:custGeom>
          <a:solidFill>
            <a:schemeClr val="accent4"/>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cxnSp>
        <p:nvCxnSpPr>
          <p:cNvPr id="172" name="Straight Connector 171">
            <a:extLst>
              <a:ext uri="{FF2B5EF4-FFF2-40B4-BE49-F238E27FC236}">
                <a16:creationId xmlns:a16="http://schemas.microsoft.com/office/drawing/2014/main" id="{E49D9789-51EB-07CF-CAEA-C6BACB70707A}"/>
              </a:ext>
            </a:extLst>
          </p:cNvPr>
          <p:cNvCxnSpPr/>
          <p:nvPr/>
        </p:nvCxnSpPr>
        <p:spPr>
          <a:xfrm>
            <a:off x="2933406"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DA6C3D-24B8-4D8E-9FED-3084E2437791}"/>
              </a:ext>
            </a:extLst>
          </p:cNvPr>
          <p:cNvCxnSpPr/>
          <p:nvPr/>
        </p:nvCxnSpPr>
        <p:spPr>
          <a:xfrm>
            <a:off x="4907082"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A0E8AD1-8D14-0762-3859-40F09A0B2ABC}"/>
              </a:ext>
            </a:extLst>
          </p:cNvPr>
          <p:cNvCxnSpPr/>
          <p:nvPr/>
        </p:nvCxnSpPr>
        <p:spPr>
          <a:xfrm>
            <a:off x="6863814"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ADBE01B-EF5D-0DA2-EF34-78EAB73FAA80}"/>
              </a:ext>
            </a:extLst>
          </p:cNvPr>
          <p:cNvCxnSpPr/>
          <p:nvPr/>
        </p:nvCxnSpPr>
        <p:spPr>
          <a:xfrm>
            <a:off x="8015203"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32581E5-918A-376C-A8A8-7CC0405D857B}"/>
              </a:ext>
            </a:extLst>
          </p:cNvPr>
          <p:cNvCxnSpPr/>
          <p:nvPr/>
        </p:nvCxnSpPr>
        <p:spPr>
          <a:xfrm>
            <a:off x="5631273" y="3209676"/>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A2321E0-611D-3445-0627-24460D2DC73A}"/>
              </a:ext>
            </a:extLst>
          </p:cNvPr>
          <p:cNvCxnSpPr/>
          <p:nvPr/>
        </p:nvCxnSpPr>
        <p:spPr>
          <a:xfrm>
            <a:off x="3636150" y="4250238"/>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89754C57-F63B-6133-AB6D-E37000C88F5E}"/>
              </a:ext>
            </a:extLst>
          </p:cNvPr>
          <p:cNvGrpSpPr/>
          <p:nvPr/>
        </p:nvGrpSpPr>
        <p:grpSpPr>
          <a:xfrm flipV="1">
            <a:off x="6089930" y="5320871"/>
            <a:ext cx="2334237" cy="1188720"/>
            <a:chOff x="4807400" y="4224044"/>
            <a:chExt cx="2334237" cy="689874"/>
          </a:xfrm>
        </p:grpSpPr>
        <p:cxnSp>
          <p:nvCxnSpPr>
            <p:cNvPr id="179" name="Straight Connector 178">
              <a:extLst>
                <a:ext uri="{FF2B5EF4-FFF2-40B4-BE49-F238E27FC236}">
                  <a16:creationId xmlns:a16="http://schemas.microsoft.com/office/drawing/2014/main" id="{52540D9B-44F9-96E2-C975-C3260DCB5022}"/>
                </a:ext>
              </a:extLst>
            </p:cNvPr>
            <p:cNvCxnSpPr/>
            <p:nvPr/>
          </p:nvCxnSpPr>
          <p:spPr>
            <a:xfrm>
              <a:off x="4807400" y="4224044"/>
              <a:ext cx="0" cy="689874"/>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66F52F1-4B80-340F-7FA8-8439443D5945}"/>
                </a:ext>
              </a:extLst>
            </p:cNvPr>
            <p:cNvCxnSpPr/>
            <p:nvPr/>
          </p:nvCxnSpPr>
          <p:spPr>
            <a:xfrm>
              <a:off x="7141637" y="4224044"/>
              <a:ext cx="0" cy="689874"/>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181" name="Straight Connector 180">
            <a:extLst>
              <a:ext uri="{FF2B5EF4-FFF2-40B4-BE49-F238E27FC236}">
                <a16:creationId xmlns:a16="http://schemas.microsoft.com/office/drawing/2014/main" id="{10D73DE0-A80C-55AB-FDC0-017DF7F1B8C5}"/>
              </a:ext>
            </a:extLst>
          </p:cNvPr>
          <p:cNvCxnSpPr/>
          <p:nvPr/>
        </p:nvCxnSpPr>
        <p:spPr>
          <a:xfrm rot="10800000">
            <a:off x="7197605" y="3484697"/>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588A910C-A5F4-66CA-0085-3B1A98D57CD9}"/>
              </a:ext>
            </a:extLst>
          </p:cNvPr>
          <p:cNvGrpSpPr/>
          <p:nvPr/>
        </p:nvGrpSpPr>
        <p:grpSpPr>
          <a:xfrm>
            <a:off x="768213" y="1795821"/>
            <a:ext cx="2033947" cy="869475"/>
            <a:chOff x="255548" y="1256721"/>
            <a:chExt cx="2194560" cy="904967"/>
          </a:xfrm>
        </p:grpSpPr>
        <p:sp>
          <p:nvSpPr>
            <p:cNvPr id="183" name="TextBox 182">
              <a:extLst>
                <a:ext uri="{FF2B5EF4-FFF2-40B4-BE49-F238E27FC236}">
                  <a16:creationId xmlns:a16="http://schemas.microsoft.com/office/drawing/2014/main" id="{45AEA678-3E60-A27A-9FF4-122EBB127EBD}"/>
                </a:ext>
              </a:extLst>
            </p:cNvPr>
            <p:cNvSpPr txBox="1"/>
            <p:nvPr/>
          </p:nvSpPr>
          <p:spPr>
            <a:xfrm>
              <a:off x="255548" y="1256721"/>
              <a:ext cx="2194560" cy="608646"/>
            </a:xfrm>
            <a:prstGeom prst="rect">
              <a:avLst/>
            </a:prstGeom>
            <a:noFill/>
          </p:spPr>
          <p:txBody>
            <a:bodyPr wrap="square" lIns="0" rIns="0" rtlCol="0" anchor="b">
              <a:spAutoFit/>
            </a:bodyPr>
            <a:lstStyle/>
            <a:p>
              <a:r>
                <a:rPr lang="en-IN" sz="1600" b="1">
                  <a:solidFill>
                    <a:schemeClr val="bg1"/>
                  </a:solidFill>
                </a:rPr>
                <a:t>1. Create a Blank Text File</a:t>
              </a:r>
              <a:endParaRPr lang="en-IN" sz="1600">
                <a:solidFill>
                  <a:schemeClr val="bg1"/>
                </a:solidFill>
              </a:endParaRPr>
            </a:p>
          </p:txBody>
        </p:sp>
        <p:sp>
          <p:nvSpPr>
            <p:cNvPr id="184" name="TextBox 183">
              <a:extLst>
                <a:ext uri="{FF2B5EF4-FFF2-40B4-BE49-F238E27FC236}">
                  <a16:creationId xmlns:a16="http://schemas.microsoft.com/office/drawing/2014/main" id="{AC9F4C8F-0F54-546B-89BC-CF1D44D66025}"/>
                </a:ext>
              </a:extLst>
            </p:cNvPr>
            <p:cNvSpPr txBox="1"/>
            <p:nvPr/>
          </p:nvSpPr>
          <p:spPr>
            <a:xfrm>
              <a:off x="255548" y="1841348"/>
              <a:ext cx="2194560" cy="320340"/>
            </a:xfrm>
            <a:prstGeom prst="rect">
              <a:avLst/>
            </a:prstGeom>
            <a:noFill/>
          </p:spPr>
          <p:txBody>
            <a:bodyPr wrap="square" lIns="0" rIns="0" rtlCol="0" anchor="t">
              <a:spAutoFit/>
            </a:bodyPr>
            <a:lstStyle/>
            <a:p>
              <a:r>
                <a:rPr lang="en-IN" sz="1400">
                  <a:solidFill>
                    <a:schemeClr val="bg1">
                      <a:lumMod val="50000"/>
                    </a:schemeClr>
                  </a:solidFill>
                </a:rPr>
                <a:t>for storing extracted text.</a:t>
              </a:r>
            </a:p>
          </p:txBody>
        </p:sp>
      </p:grpSp>
      <p:grpSp>
        <p:nvGrpSpPr>
          <p:cNvPr id="185" name="Group 184">
            <a:extLst>
              <a:ext uri="{FF2B5EF4-FFF2-40B4-BE49-F238E27FC236}">
                <a16:creationId xmlns:a16="http://schemas.microsoft.com/office/drawing/2014/main" id="{DB075358-97D0-A83D-3202-3CE0C886620E}"/>
              </a:ext>
            </a:extLst>
          </p:cNvPr>
          <p:cNvGrpSpPr/>
          <p:nvPr/>
        </p:nvGrpSpPr>
        <p:grpSpPr>
          <a:xfrm>
            <a:off x="2984648" y="2044366"/>
            <a:ext cx="1822941" cy="622314"/>
            <a:chOff x="255548" y="1526812"/>
            <a:chExt cx="2194560" cy="622314"/>
          </a:xfrm>
        </p:grpSpPr>
        <p:sp>
          <p:nvSpPr>
            <p:cNvPr id="186" name="TextBox 185">
              <a:extLst>
                <a:ext uri="{FF2B5EF4-FFF2-40B4-BE49-F238E27FC236}">
                  <a16:creationId xmlns:a16="http://schemas.microsoft.com/office/drawing/2014/main" id="{705022E2-8743-3B69-60E8-B60583FA4ACA}"/>
                </a:ext>
              </a:extLst>
            </p:cNvPr>
            <p:cNvSpPr txBox="1"/>
            <p:nvPr/>
          </p:nvSpPr>
          <p:spPr>
            <a:xfrm>
              <a:off x="255548" y="1526812"/>
              <a:ext cx="2194560" cy="338554"/>
            </a:xfrm>
            <a:prstGeom prst="rect">
              <a:avLst/>
            </a:prstGeom>
            <a:noFill/>
          </p:spPr>
          <p:txBody>
            <a:bodyPr wrap="square" lIns="0" rIns="0" rtlCol="0" anchor="b">
              <a:spAutoFit/>
            </a:bodyPr>
            <a:lstStyle/>
            <a:p>
              <a:pPr algn="ctr"/>
              <a:r>
                <a:rPr lang="en-US" sz="1600" b="1" noProof="1">
                  <a:solidFill>
                    <a:schemeClr val="bg1"/>
                  </a:solidFill>
                </a:rPr>
                <a:t>2. Load Input Images</a:t>
              </a:r>
            </a:p>
          </p:txBody>
        </p:sp>
        <p:sp>
          <p:nvSpPr>
            <p:cNvPr id="187" name="TextBox 186">
              <a:extLst>
                <a:ext uri="{FF2B5EF4-FFF2-40B4-BE49-F238E27FC236}">
                  <a16:creationId xmlns:a16="http://schemas.microsoft.com/office/drawing/2014/main" id="{91A7B8BE-149C-BB0E-F89C-3255D053ECAA}"/>
                </a:ext>
              </a:extLst>
            </p:cNvPr>
            <p:cNvSpPr txBox="1"/>
            <p:nvPr/>
          </p:nvSpPr>
          <p:spPr>
            <a:xfrm>
              <a:off x="255548" y="1841349"/>
              <a:ext cx="2194560" cy="307777"/>
            </a:xfrm>
            <a:prstGeom prst="rect">
              <a:avLst/>
            </a:prstGeom>
            <a:noFill/>
          </p:spPr>
          <p:txBody>
            <a:bodyPr wrap="square" lIns="0" rIns="0" rtlCol="0" anchor="t">
              <a:spAutoFit/>
            </a:bodyPr>
            <a:lstStyle/>
            <a:p>
              <a:pPr algn="ctr"/>
              <a:r>
                <a:rPr lang="en-US" sz="1400" noProof="1">
                  <a:solidFill>
                    <a:schemeClr val="bg1">
                      <a:lumMod val="50000"/>
                    </a:schemeClr>
                  </a:solidFill>
                </a:rPr>
                <a:t>For Processing</a:t>
              </a:r>
            </a:p>
          </p:txBody>
        </p:sp>
      </p:grpSp>
      <p:grpSp>
        <p:nvGrpSpPr>
          <p:cNvPr id="188" name="Group 187">
            <a:extLst>
              <a:ext uri="{FF2B5EF4-FFF2-40B4-BE49-F238E27FC236}">
                <a16:creationId xmlns:a16="http://schemas.microsoft.com/office/drawing/2014/main" id="{C2F5AB0F-E8E9-79DA-E7BE-254ABDC0C51F}"/>
              </a:ext>
            </a:extLst>
          </p:cNvPr>
          <p:cNvGrpSpPr/>
          <p:nvPr/>
        </p:nvGrpSpPr>
        <p:grpSpPr>
          <a:xfrm>
            <a:off x="5045224" y="1151813"/>
            <a:ext cx="1726953" cy="1545644"/>
            <a:chOff x="255548" y="1034369"/>
            <a:chExt cx="2194560" cy="1545644"/>
          </a:xfrm>
        </p:grpSpPr>
        <p:sp>
          <p:nvSpPr>
            <p:cNvPr id="189" name="TextBox 188">
              <a:extLst>
                <a:ext uri="{FF2B5EF4-FFF2-40B4-BE49-F238E27FC236}">
                  <a16:creationId xmlns:a16="http://schemas.microsoft.com/office/drawing/2014/main" id="{44F674D3-65A8-7441-1A9E-15F466EDF5F1}"/>
                </a:ext>
              </a:extLst>
            </p:cNvPr>
            <p:cNvSpPr txBox="1"/>
            <p:nvPr/>
          </p:nvSpPr>
          <p:spPr>
            <a:xfrm>
              <a:off x="255548" y="1034369"/>
              <a:ext cx="2194560" cy="830997"/>
            </a:xfrm>
            <a:prstGeom prst="rect">
              <a:avLst/>
            </a:prstGeom>
            <a:noFill/>
          </p:spPr>
          <p:txBody>
            <a:bodyPr wrap="square" lIns="0" rIns="0" rtlCol="0" anchor="b">
              <a:spAutoFit/>
            </a:bodyPr>
            <a:lstStyle/>
            <a:p>
              <a:pPr algn="ctr"/>
              <a:r>
                <a:rPr lang="en-IN" sz="1600" b="1">
                  <a:solidFill>
                    <a:schemeClr val="bg1"/>
                  </a:solidFill>
                </a:rPr>
                <a:t>3. Apply Preprocessing Techniques</a:t>
              </a:r>
              <a:r>
                <a:rPr lang="en-IN" sz="1600">
                  <a:solidFill>
                    <a:schemeClr val="bg1"/>
                  </a:solidFill>
                </a:rPr>
                <a:t> </a:t>
              </a:r>
            </a:p>
          </p:txBody>
        </p:sp>
        <p:sp>
          <p:nvSpPr>
            <p:cNvPr id="190" name="TextBox 189">
              <a:extLst>
                <a:ext uri="{FF2B5EF4-FFF2-40B4-BE49-F238E27FC236}">
                  <a16:creationId xmlns:a16="http://schemas.microsoft.com/office/drawing/2014/main" id="{660C8704-C596-AC3F-39C0-A5618E5220AD}"/>
                </a:ext>
              </a:extLst>
            </p:cNvPr>
            <p:cNvSpPr txBox="1"/>
            <p:nvPr/>
          </p:nvSpPr>
          <p:spPr>
            <a:xfrm>
              <a:off x="255548" y="1841349"/>
              <a:ext cx="2194560" cy="738664"/>
            </a:xfrm>
            <a:prstGeom prst="rect">
              <a:avLst/>
            </a:prstGeom>
            <a:noFill/>
          </p:spPr>
          <p:txBody>
            <a:bodyPr wrap="square" lIns="0" tIns="45720" rIns="0" bIns="45720" rtlCol="0" anchor="t">
              <a:spAutoFit/>
            </a:bodyPr>
            <a:lstStyle/>
            <a:p>
              <a:r>
                <a:rPr lang="en-IN" sz="1400">
                  <a:solidFill>
                    <a:schemeClr val="bg1">
                      <a:lumMod val="50000"/>
                    </a:schemeClr>
                  </a:solidFill>
                </a:rPr>
                <a:t> Grayscale, Adaptive Thresholding and save the transformed image.</a:t>
              </a:r>
            </a:p>
          </p:txBody>
        </p:sp>
      </p:grpSp>
      <p:grpSp>
        <p:nvGrpSpPr>
          <p:cNvPr id="191" name="Group 190">
            <a:extLst>
              <a:ext uri="{FF2B5EF4-FFF2-40B4-BE49-F238E27FC236}">
                <a16:creationId xmlns:a16="http://schemas.microsoft.com/office/drawing/2014/main" id="{83F8198F-1A77-C194-74D4-30F804E0D98E}"/>
              </a:ext>
            </a:extLst>
          </p:cNvPr>
          <p:cNvGrpSpPr/>
          <p:nvPr/>
        </p:nvGrpSpPr>
        <p:grpSpPr>
          <a:xfrm>
            <a:off x="8145820" y="1404185"/>
            <a:ext cx="1523687" cy="1330200"/>
            <a:chOff x="255548" y="1034369"/>
            <a:chExt cx="2194560" cy="1330200"/>
          </a:xfrm>
        </p:grpSpPr>
        <p:sp>
          <p:nvSpPr>
            <p:cNvPr id="192" name="TextBox 191">
              <a:extLst>
                <a:ext uri="{FF2B5EF4-FFF2-40B4-BE49-F238E27FC236}">
                  <a16:creationId xmlns:a16="http://schemas.microsoft.com/office/drawing/2014/main" id="{4A657B46-CA1D-9913-6D44-41B46FDBD681}"/>
                </a:ext>
              </a:extLst>
            </p:cNvPr>
            <p:cNvSpPr txBox="1"/>
            <p:nvPr/>
          </p:nvSpPr>
          <p:spPr>
            <a:xfrm>
              <a:off x="255548" y="1034369"/>
              <a:ext cx="2194560" cy="830997"/>
            </a:xfrm>
            <a:prstGeom prst="rect">
              <a:avLst/>
            </a:prstGeom>
            <a:noFill/>
          </p:spPr>
          <p:txBody>
            <a:bodyPr wrap="square" lIns="0" rIns="0" rtlCol="0" anchor="b">
              <a:spAutoFit/>
            </a:bodyPr>
            <a:lstStyle/>
            <a:p>
              <a:pPr algn="ctr"/>
              <a:r>
                <a:rPr lang="en-IN" sz="1600" b="1">
                  <a:solidFill>
                    <a:schemeClr val="bg1"/>
                  </a:solidFill>
                </a:rPr>
                <a:t>4. Extract Text using Tesseract OCR</a:t>
              </a:r>
              <a:endParaRPr lang="en-IN" sz="1600">
                <a:solidFill>
                  <a:schemeClr val="bg1"/>
                </a:solidFill>
              </a:endParaRPr>
            </a:p>
          </p:txBody>
        </p:sp>
        <p:sp>
          <p:nvSpPr>
            <p:cNvPr id="193" name="TextBox 192">
              <a:extLst>
                <a:ext uri="{FF2B5EF4-FFF2-40B4-BE49-F238E27FC236}">
                  <a16:creationId xmlns:a16="http://schemas.microsoft.com/office/drawing/2014/main" id="{9C58454A-9CD7-4628-7DA3-3A2E9858E086}"/>
                </a:ext>
              </a:extLst>
            </p:cNvPr>
            <p:cNvSpPr txBox="1"/>
            <p:nvPr/>
          </p:nvSpPr>
          <p:spPr>
            <a:xfrm>
              <a:off x="255548" y="1841349"/>
              <a:ext cx="2194560" cy="523220"/>
            </a:xfrm>
            <a:prstGeom prst="rect">
              <a:avLst/>
            </a:prstGeom>
            <a:noFill/>
          </p:spPr>
          <p:txBody>
            <a:bodyPr wrap="square" lIns="0" rIns="0" rtlCol="0" anchor="t">
              <a:spAutoFit/>
            </a:bodyPr>
            <a:lstStyle/>
            <a:p>
              <a:r>
                <a:rPr lang="en-IN" sz="1400">
                  <a:solidFill>
                    <a:schemeClr val="bg1">
                      <a:lumMod val="50000"/>
                    </a:schemeClr>
                  </a:solidFill>
                </a:rPr>
                <a:t>store it in a text file and dictionary.</a:t>
              </a:r>
            </a:p>
          </p:txBody>
        </p:sp>
      </p:grpSp>
      <p:grpSp>
        <p:nvGrpSpPr>
          <p:cNvPr id="194" name="Group 193">
            <a:extLst>
              <a:ext uri="{FF2B5EF4-FFF2-40B4-BE49-F238E27FC236}">
                <a16:creationId xmlns:a16="http://schemas.microsoft.com/office/drawing/2014/main" id="{C863754A-CA70-AA3B-4661-10E665E0479F}"/>
              </a:ext>
            </a:extLst>
          </p:cNvPr>
          <p:cNvGrpSpPr/>
          <p:nvPr/>
        </p:nvGrpSpPr>
        <p:grpSpPr>
          <a:xfrm>
            <a:off x="2625318" y="5631929"/>
            <a:ext cx="3386226" cy="854150"/>
            <a:chOff x="-775326" y="1510419"/>
            <a:chExt cx="3086194" cy="854150"/>
          </a:xfrm>
        </p:grpSpPr>
        <p:sp>
          <p:nvSpPr>
            <p:cNvPr id="195" name="TextBox 194">
              <a:extLst>
                <a:ext uri="{FF2B5EF4-FFF2-40B4-BE49-F238E27FC236}">
                  <a16:creationId xmlns:a16="http://schemas.microsoft.com/office/drawing/2014/main" id="{ED51A96A-AB68-3AE8-54CA-A793FA789432}"/>
                </a:ext>
              </a:extLst>
            </p:cNvPr>
            <p:cNvSpPr txBox="1"/>
            <p:nvPr/>
          </p:nvSpPr>
          <p:spPr>
            <a:xfrm>
              <a:off x="-649092" y="1510419"/>
              <a:ext cx="2959960" cy="338554"/>
            </a:xfrm>
            <a:prstGeom prst="rect">
              <a:avLst/>
            </a:prstGeom>
            <a:noFill/>
          </p:spPr>
          <p:txBody>
            <a:bodyPr wrap="square" lIns="0" rIns="0" rtlCol="0" anchor="b">
              <a:spAutoFit/>
            </a:bodyPr>
            <a:lstStyle/>
            <a:p>
              <a:r>
                <a:rPr lang="en-IN" sz="1600" b="1">
                  <a:solidFill>
                    <a:schemeClr val="bg1"/>
                  </a:solidFill>
                </a:rPr>
                <a:t>8. Evaluate preprocessing techniques</a:t>
              </a:r>
              <a:endParaRPr lang="en-IN" sz="1600">
                <a:solidFill>
                  <a:schemeClr val="bg1"/>
                </a:solidFill>
              </a:endParaRPr>
            </a:p>
          </p:txBody>
        </p:sp>
        <p:sp>
          <p:nvSpPr>
            <p:cNvPr id="196" name="TextBox 195">
              <a:extLst>
                <a:ext uri="{FF2B5EF4-FFF2-40B4-BE49-F238E27FC236}">
                  <a16:creationId xmlns:a16="http://schemas.microsoft.com/office/drawing/2014/main" id="{52163B3C-19D3-2DB9-0F2B-B923F6C18103}"/>
                </a:ext>
              </a:extLst>
            </p:cNvPr>
            <p:cNvSpPr txBox="1"/>
            <p:nvPr/>
          </p:nvSpPr>
          <p:spPr>
            <a:xfrm>
              <a:off x="-775326" y="1841349"/>
              <a:ext cx="3085808" cy="523220"/>
            </a:xfrm>
            <a:prstGeom prst="rect">
              <a:avLst/>
            </a:prstGeom>
            <a:noFill/>
          </p:spPr>
          <p:txBody>
            <a:bodyPr wrap="square" lIns="0" rIns="0" rtlCol="0" anchor="t">
              <a:spAutoFit/>
            </a:bodyPr>
            <a:lstStyle/>
            <a:p>
              <a:r>
                <a:rPr lang="en-IN" sz="1400">
                  <a:solidFill>
                    <a:schemeClr val="bg1">
                      <a:lumMod val="50000"/>
                    </a:schemeClr>
                  </a:solidFill>
                </a:rPr>
                <a:t>based on similarity scores, time, and memory usage.</a:t>
              </a:r>
            </a:p>
          </p:txBody>
        </p:sp>
      </p:grpSp>
      <p:grpSp>
        <p:nvGrpSpPr>
          <p:cNvPr id="197" name="Group 196">
            <a:extLst>
              <a:ext uri="{FF2B5EF4-FFF2-40B4-BE49-F238E27FC236}">
                <a16:creationId xmlns:a16="http://schemas.microsoft.com/office/drawing/2014/main" id="{42513D75-ACEB-3B0C-1BEC-AE5F78821175}"/>
              </a:ext>
            </a:extLst>
          </p:cNvPr>
          <p:cNvGrpSpPr/>
          <p:nvPr/>
        </p:nvGrpSpPr>
        <p:grpSpPr>
          <a:xfrm>
            <a:off x="8520637" y="5598948"/>
            <a:ext cx="3154701" cy="1052442"/>
            <a:chOff x="255547" y="1537201"/>
            <a:chExt cx="2295337" cy="1020143"/>
          </a:xfrm>
        </p:grpSpPr>
        <p:sp>
          <p:nvSpPr>
            <p:cNvPr id="198" name="TextBox 197">
              <a:extLst>
                <a:ext uri="{FF2B5EF4-FFF2-40B4-BE49-F238E27FC236}">
                  <a16:creationId xmlns:a16="http://schemas.microsoft.com/office/drawing/2014/main" id="{0CD8BDA7-98DE-9DB8-71EE-FAC21CF6B040}"/>
                </a:ext>
              </a:extLst>
            </p:cNvPr>
            <p:cNvSpPr txBox="1"/>
            <p:nvPr/>
          </p:nvSpPr>
          <p:spPr>
            <a:xfrm>
              <a:off x="255547" y="1537201"/>
              <a:ext cx="2295337" cy="328164"/>
            </a:xfrm>
            <a:prstGeom prst="rect">
              <a:avLst/>
            </a:prstGeom>
            <a:noFill/>
          </p:spPr>
          <p:txBody>
            <a:bodyPr wrap="square" lIns="0" rIns="0" rtlCol="0" anchor="b">
              <a:spAutoFit/>
            </a:bodyPr>
            <a:lstStyle/>
            <a:p>
              <a:r>
                <a:rPr lang="en-IN" sz="1600" b="1">
                  <a:solidFill>
                    <a:schemeClr val="bg1"/>
                  </a:solidFill>
                </a:rPr>
                <a:t>9. Save final results</a:t>
              </a:r>
              <a:r>
                <a:rPr lang="en-IN" sz="1600">
                  <a:solidFill>
                    <a:schemeClr val="bg1"/>
                  </a:solidFill>
                </a:rPr>
                <a:t> </a:t>
              </a:r>
            </a:p>
          </p:txBody>
        </p:sp>
        <p:sp>
          <p:nvSpPr>
            <p:cNvPr id="199" name="TextBox 198">
              <a:extLst>
                <a:ext uri="{FF2B5EF4-FFF2-40B4-BE49-F238E27FC236}">
                  <a16:creationId xmlns:a16="http://schemas.microsoft.com/office/drawing/2014/main" id="{7F0E54B0-4792-5E7C-FBE4-B7B39C08CCB3}"/>
                </a:ext>
              </a:extLst>
            </p:cNvPr>
            <p:cNvSpPr txBox="1"/>
            <p:nvPr/>
          </p:nvSpPr>
          <p:spPr>
            <a:xfrm>
              <a:off x="255548" y="1841349"/>
              <a:ext cx="2194560" cy="715995"/>
            </a:xfrm>
            <a:prstGeom prst="rect">
              <a:avLst/>
            </a:prstGeom>
            <a:noFill/>
          </p:spPr>
          <p:txBody>
            <a:bodyPr wrap="square" lIns="0" rIns="0" rtlCol="0" anchor="t">
              <a:spAutoFit/>
            </a:bodyPr>
            <a:lstStyle/>
            <a:p>
              <a:r>
                <a:rPr lang="en-IN" sz="1400">
                  <a:solidFill>
                    <a:schemeClr val="bg1">
                      <a:lumMod val="50000"/>
                    </a:schemeClr>
                  </a:solidFill>
                </a:rPr>
                <a:t>based on cosine similarity, time tracking, and memory usage, and save the final results in an Excel file.</a:t>
              </a:r>
            </a:p>
          </p:txBody>
        </p:sp>
      </p:grpSp>
      <p:grpSp>
        <p:nvGrpSpPr>
          <p:cNvPr id="200" name="Group 199">
            <a:extLst>
              <a:ext uri="{FF2B5EF4-FFF2-40B4-BE49-F238E27FC236}">
                <a16:creationId xmlns:a16="http://schemas.microsoft.com/office/drawing/2014/main" id="{224D7EB2-D088-29BF-B896-1F4CA0DEB934}"/>
              </a:ext>
            </a:extLst>
          </p:cNvPr>
          <p:cNvGrpSpPr/>
          <p:nvPr/>
        </p:nvGrpSpPr>
        <p:grpSpPr>
          <a:xfrm>
            <a:off x="7367583" y="3672135"/>
            <a:ext cx="1667445" cy="1083978"/>
            <a:chOff x="255548" y="1280591"/>
            <a:chExt cx="2194560" cy="1083978"/>
          </a:xfrm>
        </p:grpSpPr>
        <p:sp>
          <p:nvSpPr>
            <p:cNvPr id="201" name="TextBox 200">
              <a:extLst>
                <a:ext uri="{FF2B5EF4-FFF2-40B4-BE49-F238E27FC236}">
                  <a16:creationId xmlns:a16="http://schemas.microsoft.com/office/drawing/2014/main" id="{C12497CE-7F53-A410-CC6F-E11002192067}"/>
                </a:ext>
              </a:extLst>
            </p:cNvPr>
            <p:cNvSpPr txBox="1"/>
            <p:nvPr/>
          </p:nvSpPr>
          <p:spPr>
            <a:xfrm>
              <a:off x="255548" y="1280591"/>
              <a:ext cx="2194560" cy="584775"/>
            </a:xfrm>
            <a:prstGeom prst="rect">
              <a:avLst/>
            </a:prstGeom>
            <a:noFill/>
          </p:spPr>
          <p:txBody>
            <a:bodyPr wrap="square" lIns="0" rIns="0" rtlCol="0" anchor="b">
              <a:spAutoFit/>
            </a:bodyPr>
            <a:lstStyle/>
            <a:p>
              <a:pPr algn="ctr"/>
              <a:r>
                <a:rPr lang="en-IN" sz="1600" b="1">
                  <a:solidFill>
                    <a:schemeClr val="bg1"/>
                  </a:solidFill>
                </a:rPr>
                <a:t>5. Track Time and Memory Usage</a:t>
              </a:r>
              <a:endParaRPr lang="en-IN" sz="1600">
                <a:solidFill>
                  <a:schemeClr val="bg1"/>
                </a:solidFill>
              </a:endParaRPr>
            </a:p>
          </p:txBody>
        </p:sp>
        <p:sp>
          <p:nvSpPr>
            <p:cNvPr id="202" name="TextBox 201">
              <a:extLst>
                <a:ext uri="{FF2B5EF4-FFF2-40B4-BE49-F238E27FC236}">
                  <a16:creationId xmlns:a16="http://schemas.microsoft.com/office/drawing/2014/main" id="{45EBDC4D-58D0-7AE9-5392-3A17241DE94B}"/>
                </a:ext>
              </a:extLst>
            </p:cNvPr>
            <p:cNvSpPr txBox="1"/>
            <p:nvPr/>
          </p:nvSpPr>
          <p:spPr>
            <a:xfrm>
              <a:off x="255548" y="1841349"/>
              <a:ext cx="2194560" cy="523220"/>
            </a:xfrm>
            <a:prstGeom prst="rect">
              <a:avLst/>
            </a:prstGeom>
            <a:noFill/>
          </p:spPr>
          <p:txBody>
            <a:bodyPr wrap="square" lIns="0" rIns="0" rtlCol="0" anchor="t">
              <a:spAutoFit/>
            </a:bodyPr>
            <a:lstStyle/>
            <a:p>
              <a:r>
                <a:rPr lang="en-IN" sz="1400">
                  <a:solidFill>
                    <a:schemeClr val="bg1">
                      <a:lumMod val="50000"/>
                    </a:schemeClr>
                  </a:solidFill>
                </a:rPr>
                <a:t>for preprocessing and OCR.</a:t>
              </a:r>
            </a:p>
          </p:txBody>
        </p:sp>
      </p:grpSp>
      <p:grpSp>
        <p:nvGrpSpPr>
          <p:cNvPr id="203" name="Group 202">
            <a:extLst>
              <a:ext uri="{FF2B5EF4-FFF2-40B4-BE49-F238E27FC236}">
                <a16:creationId xmlns:a16="http://schemas.microsoft.com/office/drawing/2014/main" id="{A06B8447-642A-A34F-25FA-9CCA59C54768}"/>
              </a:ext>
            </a:extLst>
          </p:cNvPr>
          <p:cNvGrpSpPr/>
          <p:nvPr/>
        </p:nvGrpSpPr>
        <p:grpSpPr>
          <a:xfrm>
            <a:off x="3272663" y="3203709"/>
            <a:ext cx="2301704" cy="806442"/>
            <a:chOff x="-89387" y="1526812"/>
            <a:chExt cx="2622755" cy="806442"/>
          </a:xfrm>
        </p:grpSpPr>
        <p:sp>
          <p:nvSpPr>
            <p:cNvPr id="204" name="TextBox 203">
              <a:extLst>
                <a:ext uri="{FF2B5EF4-FFF2-40B4-BE49-F238E27FC236}">
                  <a16:creationId xmlns:a16="http://schemas.microsoft.com/office/drawing/2014/main" id="{CD1DE057-FB5D-6545-10A4-3CF16D3B76EF}"/>
                </a:ext>
              </a:extLst>
            </p:cNvPr>
            <p:cNvSpPr txBox="1"/>
            <p:nvPr/>
          </p:nvSpPr>
          <p:spPr>
            <a:xfrm>
              <a:off x="84805" y="1526812"/>
              <a:ext cx="2365303" cy="338554"/>
            </a:xfrm>
            <a:prstGeom prst="rect">
              <a:avLst/>
            </a:prstGeom>
            <a:noFill/>
          </p:spPr>
          <p:txBody>
            <a:bodyPr wrap="square" lIns="0" rIns="0" rtlCol="0" anchor="b">
              <a:spAutoFit/>
            </a:bodyPr>
            <a:lstStyle/>
            <a:p>
              <a:pPr algn="ctr"/>
              <a:r>
                <a:rPr lang="en-IN" sz="1600" b="1">
                  <a:solidFill>
                    <a:schemeClr val="bg1"/>
                  </a:solidFill>
                </a:rPr>
                <a:t>6. Generate Embeddings</a:t>
              </a:r>
              <a:endParaRPr lang="en-IN" sz="1600">
                <a:solidFill>
                  <a:schemeClr val="bg1"/>
                </a:solidFill>
              </a:endParaRPr>
            </a:p>
          </p:txBody>
        </p:sp>
        <p:sp>
          <p:nvSpPr>
            <p:cNvPr id="205" name="TextBox 204">
              <a:extLst>
                <a:ext uri="{FF2B5EF4-FFF2-40B4-BE49-F238E27FC236}">
                  <a16:creationId xmlns:a16="http://schemas.microsoft.com/office/drawing/2014/main" id="{8D584AE7-5485-0049-29B9-AC625DEB9164}"/>
                </a:ext>
              </a:extLst>
            </p:cNvPr>
            <p:cNvSpPr txBox="1"/>
            <p:nvPr/>
          </p:nvSpPr>
          <p:spPr>
            <a:xfrm>
              <a:off x="-89387" y="1799595"/>
              <a:ext cx="2622755" cy="533659"/>
            </a:xfrm>
            <a:prstGeom prst="rect">
              <a:avLst/>
            </a:prstGeom>
            <a:noFill/>
          </p:spPr>
          <p:txBody>
            <a:bodyPr wrap="square" lIns="0" rIns="0" rtlCol="0" anchor="t">
              <a:spAutoFit/>
            </a:bodyPr>
            <a:lstStyle/>
            <a:p>
              <a:r>
                <a:rPr lang="en-IN" sz="1400">
                  <a:solidFill>
                    <a:schemeClr val="bg1">
                      <a:lumMod val="50000"/>
                    </a:schemeClr>
                  </a:solidFill>
                </a:rPr>
                <a:t>using the </a:t>
              </a:r>
              <a:r>
                <a:rPr lang="en-IN" sz="1400" i="1">
                  <a:solidFill>
                    <a:schemeClr val="bg1">
                      <a:lumMod val="50000"/>
                    </a:schemeClr>
                  </a:solidFill>
                </a:rPr>
                <a:t>text-embedding-ada-002</a:t>
              </a:r>
              <a:r>
                <a:rPr lang="en-IN" sz="1400">
                  <a:solidFill>
                    <a:schemeClr val="bg1">
                      <a:lumMod val="50000"/>
                    </a:schemeClr>
                  </a:solidFill>
                </a:rPr>
                <a:t> model via ChatGPT API.</a:t>
              </a:r>
            </a:p>
          </p:txBody>
        </p:sp>
      </p:grpSp>
      <p:grpSp>
        <p:nvGrpSpPr>
          <p:cNvPr id="206" name="Group 205">
            <a:extLst>
              <a:ext uri="{FF2B5EF4-FFF2-40B4-BE49-F238E27FC236}">
                <a16:creationId xmlns:a16="http://schemas.microsoft.com/office/drawing/2014/main" id="{EA7DB4B0-1C50-D1FC-FCCC-B2258560476D}"/>
              </a:ext>
            </a:extLst>
          </p:cNvPr>
          <p:cNvGrpSpPr/>
          <p:nvPr/>
        </p:nvGrpSpPr>
        <p:grpSpPr>
          <a:xfrm>
            <a:off x="1125884" y="4250238"/>
            <a:ext cx="2424934" cy="622314"/>
            <a:chOff x="255548" y="1526812"/>
            <a:chExt cx="2194560" cy="622314"/>
          </a:xfrm>
        </p:grpSpPr>
        <p:sp>
          <p:nvSpPr>
            <p:cNvPr id="207" name="TextBox 206">
              <a:extLst>
                <a:ext uri="{FF2B5EF4-FFF2-40B4-BE49-F238E27FC236}">
                  <a16:creationId xmlns:a16="http://schemas.microsoft.com/office/drawing/2014/main" id="{65D9EE42-EC95-D66E-4FA0-68F8B7106868}"/>
                </a:ext>
              </a:extLst>
            </p:cNvPr>
            <p:cNvSpPr txBox="1"/>
            <p:nvPr/>
          </p:nvSpPr>
          <p:spPr>
            <a:xfrm>
              <a:off x="255548" y="1526812"/>
              <a:ext cx="2194560" cy="338554"/>
            </a:xfrm>
            <a:prstGeom prst="rect">
              <a:avLst/>
            </a:prstGeom>
            <a:noFill/>
          </p:spPr>
          <p:txBody>
            <a:bodyPr wrap="square" lIns="0" rIns="0" rtlCol="0" anchor="b">
              <a:spAutoFit/>
            </a:bodyPr>
            <a:lstStyle/>
            <a:p>
              <a:pPr algn="ctr"/>
              <a:r>
                <a:rPr lang="en-IN" sz="1600" b="1">
                  <a:solidFill>
                    <a:schemeClr val="bg1"/>
                  </a:solidFill>
                </a:rPr>
                <a:t>7. Compute Cosine Similarity</a:t>
              </a:r>
              <a:endParaRPr lang="en-IN" sz="1600">
                <a:solidFill>
                  <a:schemeClr val="bg1"/>
                </a:solidFill>
              </a:endParaRPr>
            </a:p>
          </p:txBody>
        </p:sp>
        <p:sp>
          <p:nvSpPr>
            <p:cNvPr id="208" name="TextBox 207">
              <a:extLst>
                <a:ext uri="{FF2B5EF4-FFF2-40B4-BE49-F238E27FC236}">
                  <a16:creationId xmlns:a16="http://schemas.microsoft.com/office/drawing/2014/main" id="{4BA12D9F-48F5-E4C4-4C81-53075A3BE1B0}"/>
                </a:ext>
              </a:extLst>
            </p:cNvPr>
            <p:cNvSpPr txBox="1"/>
            <p:nvPr/>
          </p:nvSpPr>
          <p:spPr>
            <a:xfrm>
              <a:off x="255548" y="1841349"/>
              <a:ext cx="2194560" cy="307777"/>
            </a:xfrm>
            <a:prstGeom prst="rect">
              <a:avLst/>
            </a:prstGeom>
            <a:noFill/>
          </p:spPr>
          <p:txBody>
            <a:bodyPr wrap="square" lIns="0" rIns="0" rtlCol="0" anchor="t">
              <a:spAutoFit/>
            </a:bodyPr>
            <a:lstStyle/>
            <a:p>
              <a:pPr algn="ctr"/>
              <a:r>
                <a:rPr lang="en-IN" sz="1400">
                  <a:solidFill>
                    <a:schemeClr val="bg1">
                      <a:lumMod val="50000"/>
                    </a:schemeClr>
                  </a:solidFill>
                </a:rPr>
                <a:t>and store results in Excel.</a:t>
              </a:r>
            </a:p>
          </p:txBody>
        </p:sp>
      </p:grpSp>
      <p:pic>
        <p:nvPicPr>
          <p:cNvPr id="5" name="Picture 4" descr="A black and white logo&#10;&#10;AI-generated content may be incorrect.">
            <a:extLst>
              <a:ext uri="{FF2B5EF4-FFF2-40B4-BE49-F238E27FC236}">
                <a16:creationId xmlns:a16="http://schemas.microsoft.com/office/drawing/2014/main" id="{842B8218-6DF5-CC10-9AD3-BB52F943AC91}"/>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50750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5A49-3251-3EA6-D9B7-909857048745}"/>
              </a:ext>
            </a:extLst>
          </p:cNvPr>
          <p:cNvSpPr>
            <a:spLocks noGrp="1"/>
          </p:cNvSpPr>
          <p:nvPr>
            <p:ph type="title"/>
          </p:nvPr>
        </p:nvSpPr>
        <p:spPr>
          <a:xfrm>
            <a:off x="838199" y="442800"/>
            <a:ext cx="10515599" cy="786910"/>
          </a:xfrm>
        </p:spPr>
        <p:txBody>
          <a:bodyPr>
            <a:normAutofit/>
          </a:bodyPr>
          <a:lstStyle/>
          <a:p>
            <a:r>
              <a:rPr lang="en-US" sz="4400"/>
              <a:t>4. Implementation</a:t>
            </a:r>
          </a:p>
        </p:txBody>
      </p:sp>
      <p:sp>
        <p:nvSpPr>
          <p:cNvPr id="3" name="Text Placeholder 2">
            <a:extLst>
              <a:ext uri="{FF2B5EF4-FFF2-40B4-BE49-F238E27FC236}">
                <a16:creationId xmlns:a16="http://schemas.microsoft.com/office/drawing/2014/main" id="{B63B3F5C-CBE4-0518-81C4-3DC4A33E8255}"/>
              </a:ext>
            </a:extLst>
          </p:cNvPr>
          <p:cNvSpPr>
            <a:spLocks noGrp="1"/>
          </p:cNvSpPr>
          <p:nvPr>
            <p:ph type="body" idx="1"/>
          </p:nvPr>
        </p:nvSpPr>
        <p:spPr>
          <a:xfrm>
            <a:off x="838200" y="2821259"/>
            <a:ext cx="10515599" cy="3311912"/>
          </a:xfrm>
        </p:spPr>
        <p:txBody>
          <a:bodyPr vert="horz" lIns="91440" tIns="45720" rIns="91440" bIns="45720" rtlCol="0" anchor="t">
            <a:normAutofit/>
          </a:bodyPr>
          <a:lstStyle/>
          <a:p>
            <a:pPr marL="457200" indent="-457200" algn="l">
              <a:buFont typeface="+mj-lt"/>
              <a:buAutoNum type="arabicPeriod"/>
            </a:pPr>
            <a:r>
              <a:rPr lang="en-IN"/>
              <a:t>Convert images to grayscale.</a:t>
            </a:r>
          </a:p>
          <a:p>
            <a:pPr marL="457200" indent="-457200" algn="l">
              <a:buFont typeface="+mj-lt"/>
              <a:buAutoNum type="arabicPeriod"/>
            </a:pPr>
            <a:r>
              <a:rPr lang="en-IN"/>
              <a:t>Apply Adaptive Thresholding</a:t>
            </a:r>
            <a:endParaRPr lang="en-IN">
              <a:ea typeface="Calibri"/>
              <a:cs typeface="Calibri"/>
            </a:endParaRPr>
          </a:p>
          <a:p>
            <a:pPr marL="457200" indent="-457200" algn="l">
              <a:buFont typeface="+mj-lt"/>
              <a:buAutoNum type="arabicPeriod"/>
            </a:pPr>
            <a:r>
              <a:rPr lang="en-IN"/>
              <a:t>Apply Global thresholding.</a:t>
            </a:r>
            <a:endParaRPr lang="en-IN">
              <a:ea typeface="Calibri" panose="020F0502020204030204"/>
              <a:cs typeface="Calibri" panose="020F0502020204030204"/>
            </a:endParaRPr>
          </a:p>
          <a:p>
            <a:pPr marL="457200" indent="-457200" algn="l">
              <a:buFont typeface="+mj-lt"/>
              <a:buAutoNum type="arabicPeriod"/>
            </a:pPr>
            <a:r>
              <a:rPr lang="en-IN"/>
              <a:t>Adjust Saturation.</a:t>
            </a:r>
            <a:endParaRPr lang="en-IN">
              <a:ea typeface="Calibri" panose="020F0502020204030204"/>
              <a:cs typeface="Calibri" panose="020F0502020204030204"/>
            </a:endParaRPr>
          </a:p>
          <a:p>
            <a:pPr marL="457200" indent="-457200" algn="l">
              <a:buFont typeface="+mj-lt"/>
              <a:buAutoNum type="arabicPeriod"/>
            </a:pPr>
            <a:r>
              <a:rPr lang="en-IN"/>
              <a:t>Apply De-skew processing to images.</a:t>
            </a:r>
            <a:endParaRPr lang="en-IN">
              <a:ea typeface="Calibri"/>
              <a:cs typeface="Calibri"/>
            </a:endParaRPr>
          </a:p>
          <a:p>
            <a:pPr algn="l"/>
            <a:endParaRPr lang="en-IN"/>
          </a:p>
          <a:p>
            <a:pPr algn="l"/>
            <a:endParaRPr lang="en-US"/>
          </a:p>
          <a:p>
            <a:endParaRPr lang="en-US"/>
          </a:p>
        </p:txBody>
      </p:sp>
      <p:sp>
        <p:nvSpPr>
          <p:cNvPr id="4" name="Date Placeholder 3">
            <a:extLst>
              <a:ext uri="{FF2B5EF4-FFF2-40B4-BE49-F238E27FC236}">
                <a16:creationId xmlns:a16="http://schemas.microsoft.com/office/drawing/2014/main" id="{6A303A04-C6C4-7167-39D3-0083AA495744}"/>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FBEA2394-B0A7-9D75-AD9B-9E6E0A383899}"/>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89DAC636-241C-7D8C-F39F-2D9E2B31B6E0}"/>
              </a:ext>
            </a:extLst>
          </p:cNvPr>
          <p:cNvSpPr>
            <a:spLocks noGrp="1"/>
          </p:cNvSpPr>
          <p:nvPr>
            <p:ph type="sldNum" sz="quarter" idx="12"/>
          </p:nvPr>
        </p:nvSpPr>
        <p:spPr/>
        <p:txBody>
          <a:bodyPr/>
          <a:lstStyle/>
          <a:p>
            <a:fld id="{672B7600-67E3-4D97-B453-880E2742B982}" type="slidenum">
              <a:rPr lang="en-US" smtClean="0"/>
              <a:t>8</a:t>
            </a:fld>
            <a:endParaRPr lang="en-US"/>
          </a:p>
        </p:txBody>
      </p:sp>
      <p:sp>
        <p:nvSpPr>
          <p:cNvPr id="8" name="TextBox 7">
            <a:extLst>
              <a:ext uri="{FF2B5EF4-FFF2-40B4-BE49-F238E27FC236}">
                <a16:creationId xmlns:a16="http://schemas.microsoft.com/office/drawing/2014/main" id="{6C048BFE-3AB6-A4B1-A252-5CB3C382C436}"/>
              </a:ext>
            </a:extLst>
          </p:cNvPr>
          <p:cNvSpPr txBox="1"/>
          <p:nvPr/>
        </p:nvSpPr>
        <p:spPr>
          <a:xfrm>
            <a:off x="2040672" y="1706137"/>
            <a:ext cx="7582829" cy="646331"/>
          </a:xfrm>
          <a:prstGeom prst="rect">
            <a:avLst/>
          </a:prstGeom>
          <a:noFill/>
        </p:spPr>
        <p:txBody>
          <a:bodyPr wrap="square" rtlCol="0">
            <a:spAutoFit/>
          </a:bodyPr>
          <a:lstStyle/>
          <a:p>
            <a:pPr algn="ctr"/>
            <a:r>
              <a:rPr lang="en-US" sz="3600">
                <a:solidFill>
                  <a:schemeClr val="accent4"/>
                </a:solidFill>
              </a:rPr>
              <a:t>Image Preprocessing Techniques</a:t>
            </a:r>
          </a:p>
        </p:txBody>
      </p:sp>
      <p:pic>
        <p:nvPicPr>
          <p:cNvPr id="11" name="Picture 10" descr="A black and white logo&#10;&#10;AI-generated content may be incorrect.">
            <a:extLst>
              <a:ext uri="{FF2B5EF4-FFF2-40B4-BE49-F238E27FC236}">
                <a16:creationId xmlns:a16="http://schemas.microsoft.com/office/drawing/2014/main" id="{669ACFE7-9111-E34C-8164-E7D6410FAA91}"/>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80303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05C8-9C58-3523-C175-B7F97529A0C7}"/>
              </a:ext>
            </a:extLst>
          </p:cNvPr>
          <p:cNvSpPr>
            <a:spLocks noGrp="1"/>
          </p:cNvSpPr>
          <p:nvPr>
            <p:ph type="title"/>
          </p:nvPr>
        </p:nvSpPr>
        <p:spPr>
          <a:xfrm>
            <a:off x="838199" y="412886"/>
            <a:ext cx="10515599" cy="889441"/>
          </a:xfrm>
        </p:spPr>
        <p:txBody>
          <a:bodyPr>
            <a:normAutofit/>
          </a:bodyPr>
          <a:lstStyle/>
          <a:p>
            <a:r>
              <a:rPr lang="en-IN" sz="4400"/>
              <a:t>Performance Evaluation Metrics</a:t>
            </a:r>
            <a:endParaRPr lang="en-US" sz="4400"/>
          </a:p>
        </p:txBody>
      </p:sp>
      <p:sp>
        <p:nvSpPr>
          <p:cNvPr id="3" name="Text Placeholder 2">
            <a:extLst>
              <a:ext uri="{FF2B5EF4-FFF2-40B4-BE49-F238E27FC236}">
                <a16:creationId xmlns:a16="http://schemas.microsoft.com/office/drawing/2014/main" id="{A0757E0B-0FB0-50FE-13E8-62BC1B0E385D}"/>
              </a:ext>
            </a:extLst>
          </p:cNvPr>
          <p:cNvSpPr>
            <a:spLocks noGrp="1"/>
          </p:cNvSpPr>
          <p:nvPr>
            <p:ph type="body" idx="1"/>
          </p:nvPr>
        </p:nvSpPr>
        <p:spPr>
          <a:xfrm>
            <a:off x="833088" y="1186846"/>
            <a:ext cx="10520711" cy="4798410"/>
          </a:xfrm>
        </p:spPr>
        <p:txBody>
          <a:bodyPr vert="horz" lIns="91440" tIns="45720" rIns="91440" bIns="45720" rtlCol="0" anchor="t">
            <a:normAutofit fontScale="92500"/>
          </a:bodyPr>
          <a:lstStyle/>
          <a:p>
            <a:pPr algn="l"/>
            <a:endParaRPr lang="en-IN">
              <a:solidFill>
                <a:srgbClr val="F0F6FC"/>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Calculate Average Cosine similarity across all models. Exclude the diagonal values (which are always 1 because they represent self-similarity).</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Cosine Similarity : </a:t>
            </a:r>
            <a:r>
              <a:rPr lang="en-IN" b="0" i="0" err="1">
                <a:solidFill>
                  <a:srgbClr val="F0F6FC"/>
                </a:solidFill>
                <a:effectLst/>
                <a:latin typeface="Calibri"/>
                <a:ea typeface="Calibri"/>
                <a:cs typeface="Calibri"/>
              </a:rPr>
              <a:t>normalizedCoSim</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similarityScore</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maxSimilarity</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Execution Time : </a:t>
            </a:r>
            <a:r>
              <a:rPr lang="en-IN" b="0" i="0" err="1">
                <a:solidFill>
                  <a:srgbClr val="F0F6FC"/>
                </a:solidFill>
                <a:effectLst/>
                <a:latin typeface="Calibri"/>
                <a:ea typeface="Calibri"/>
                <a:cs typeface="Calibri"/>
              </a:rPr>
              <a:t>normalizedTime</a:t>
            </a:r>
            <a:r>
              <a:rPr lang="en-IN" b="0" i="0">
                <a:solidFill>
                  <a:srgbClr val="F0F6FC"/>
                </a:solidFill>
                <a:effectLst/>
                <a:latin typeface="Calibri"/>
                <a:ea typeface="Calibri"/>
                <a:cs typeface="Calibri"/>
              </a:rPr>
              <a:t> = 1 - (</a:t>
            </a:r>
            <a:r>
              <a:rPr lang="en-IN" b="0" i="0" err="1">
                <a:solidFill>
                  <a:srgbClr val="F0F6FC"/>
                </a:solidFill>
                <a:effectLst/>
                <a:latin typeface="Calibri"/>
                <a:ea typeface="Calibri"/>
                <a:cs typeface="Calibri"/>
              </a:rPr>
              <a:t>timeTaken</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maxTime</a:t>
            </a:r>
            <a:r>
              <a:rPr lang="en-IN" b="0" i="0">
                <a:solidFill>
                  <a:srgbClr val="F0F6FC"/>
                </a:solidFill>
                <a:effectLst/>
                <a:latin typeface="Calibri"/>
                <a:ea typeface="Calibri"/>
                <a:cs typeface="Calibri"/>
              </a:rPr>
              <a:t>)</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Memory Usage : </a:t>
            </a:r>
            <a:r>
              <a:rPr lang="en-IN" b="0" i="0" err="1">
                <a:solidFill>
                  <a:srgbClr val="F0F6FC"/>
                </a:solidFill>
                <a:effectLst/>
                <a:latin typeface="Calibri"/>
                <a:ea typeface="Calibri"/>
                <a:cs typeface="Calibri"/>
              </a:rPr>
              <a:t>normalizedMem</a:t>
            </a:r>
            <a:r>
              <a:rPr lang="en-IN" b="0" i="0">
                <a:solidFill>
                  <a:srgbClr val="F0F6FC"/>
                </a:solidFill>
                <a:effectLst/>
                <a:latin typeface="Calibri"/>
                <a:ea typeface="Calibri"/>
                <a:cs typeface="Calibri"/>
              </a:rPr>
              <a:t> = 1 - (</a:t>
            </a:r>
            <a:r>
              <a:rPr lang="en-IN" b="0" i="0" err="1">
                <a:solidFill>
                  <a:srgbClr val="F0F6FC"/>
                </a:solidFill>
                <a:effectLst/>
                <a:latin typeface="Calibri"/>
                <a:ea typeface="Calibri"/>
                <a:cs typeface="Calibri"/>
              </a:rPr>
              <a:t>memoryUsage</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maxMemory</a:t>
            </a:r>
            <a:r>
              <a:rPr lang="en-IN" b="0" i="0">
                <a:solidFill>
                  <a:srgbClr val="F0F6FC"/>
                </a:solidFill>
                <a:effectLst/>
                <a:latin typeface="Calibri"/>
                <a:ea typeface="Calibri"/>
                <a:cs typeface="Calibri"/>
              </a:rPr>
              <a:t>)</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Final Score=(0.5×normalizedCoSim)+(0.3×normalizedTime)+(0.2×normalizedMem)</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50% importance to similarity score. 30% to execution time. 20% to memory usage.</a:t>
            </a:r>
            <a:endParaRPr lang="en-IN">
              <a:latin typeface="Calibri"/>
              <a:ea typeface="Calibri"/>
              <a:cs typeface="Calibri"/>
            </a:endParaRPr>
          </a:p>
          <a:p>
            <a:pPr marL="457200" indent="-457200" algn="l">
              <a:buFont typeface="Arial" panose="020F0302020204030204"/>
              <a:buChar char="•"/>
            </a:pPr>
            <a:endParaRPr lang="en-US">
              <a:ea typeface="Calibri" panose="020F0502020204030204"/>
              <a:cs typeface="Calibri" panose="020F0502020204030204"/>
            </a:endParaRPr>
          </a:p>
        </p:txBody>
      </p:sp>
      <p:sp>
        <p:nvSpPr>
          <p:cNvPr id="4" name="Date Placeholder 3">
            <a:extLst>
              <a:ext uri="{FF2B5EF4-FFF2-40B4-BE49-F238E27FC236}">
                <a16:creationId xmlns:a16="http://schemas.microsoft.com/office/drawing/2014/main" id="{3ADA9683-6E72-7D7B-98EE-BAAA05B7356A}"/>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F3FD3C2C-1C36-FF8A-102A-78E419BD4FBF}"/>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A7AA4B0A-9D8F-6710-BC08-89F00D968EEE}"/>
              </a:ext>
            </a:extLst>
          </p:cNvPr>
          <p:cNvSpPr>
            <a:spLocks noGrp="1"/>
          </p:cNvSpPr>
          <p:nvPr>
            <p:ph type="sldNum" sz="quarter" idx="12"/>
          </p:nvPr>
        </p:nvSpPr>
        <p:spPr/>
        <p:txBody>
          <a:bodyPr/>
          <a:lstStyle/>
          <a:p>
            <a:fld id="{672B7600-67E3-4D97-B453-880E2742B982}" type="slidenum">
              <a:rPr lang="en-US" smtClean="0"/>
              <a:t>9</a:t>
            </a:fld>
            <a:endParaRPr lang="en-US"/>
          </a:p>
        </p:txBody>
      </p:sp>
      <p:pic>
        <p:nvPicPr>
          <p:cNvPr id="10" name="Picture 9" descr="A black and white logo&#10;&#10;AI-generated content may be incorrect.">
            <a:extLst>
              <a:ext uri="{FF2B5EF4-FFF2-40B4-BE49-F238E27FC236}">
                <a16:creationId xmlns:a16="http://schemas.microsoft.com/office/drawing/2014/main" id="{4553B5A8-AB93-379F-73AF-894F840EC747}"/>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289193302"/>
      </p:ext>
    </p:extLst>
  </p:cSld>
  <p:clrMapOvr>
    <a:masterClrMapping/>
  </p:clrMapOvr>
</p:sld>
</file>

<file path=ppt/theme/theme1.xml><?xml version="1.0" encoding="utf-8"?>
<a:theme xmlns:a="http://schemas.openxmlformats.org/drawingml/2006/main" name="PresentationGO">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23_T_PGO_Digital-Nexus.pptx" id="{7866E930-0EEC-4F70-B445-757FA06A2580}" vid="{BF44B13F-0406-4F7A-B9D1-6E6493123F09}"/>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23_T_PGO_Digital-Nexus.pptx" id="{7866E930-0EEC-4F70-B445-757FA06A2580}" vid="{F2F88B34-C85D-415E-9684-EFE71340B6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PresentationGO</Template>
  <TotalTime>0</TotalTime>
  <Words>1172</Words>
  <Application>Microsoft Macintosh PowerPoint</Application>
  <PresentationFormat>Widescreen</PresentationFormat>
  <Paragraphs>150</Paragraphs>
  <Slides>19</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Cambria</vt:lpstr>
      <vt:lpstr>Georgia Pro Cond</vt:lpstr>
      <vt:lpstr>Georgia Pro Light</vt:lpstr>
      <vt:lpstr>Open Sans</vt:lpstr>
      <vt:lpstr>PresentationGO</vt:lpstr>
      <vt:lpstr>Designed by PresentationGO</vt:lpstr>
      <vt:lpstr>ML 24/25-10 Creating Text from images with OCR API</vt:lpstr>
      <vt:lpstr>Table Of Contents </vt:lpstr>
      <vt:lpstr>1. Objective</vt:lpstr>
      <vt:lpstr>2. Introduction</vt:lpstr>
      <vt:lpstr>2. Introduction</vt:lpstr>
      <vt:lpstr>PowerPoint Presentation</vt:lpstr>
      <vt:lpstr>PowerPoint Presentation</vt:lpstr>
      <vt:lpstr>4. Implementation</vt:lpstr>
      <vt:lpstr>Performance Evaluation Metrics</vt:lpstr>
      <vt:lpstr>5. Results</vt:lpstr>
      <vt:lpstr>Preprocessed Images</vt:lpstr>
      <vt:lpstr>Preprocessed Images</vt:lpstr>
      <vt:lpstr>Similarity matrix</vt:lpstr>
      <vt:lpstr>Time Tracking and Memory Usage Details</vt:lpstr>
      <vt:lpstr>Model Evaluation</vt:lpstr>
      <vt:lpstr>Log File</vt:lpstr>
      <vt:lpstr>6. 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Pathan, Taibaz Yakub</dc:creator>
  <dc:description>© Copyright PresentationGo.com</dc:description>
  <cp:lastModifiedBy>Pathan, Taibaz Yakub</cp:lastModifiedBy>
  <cp:revision>2</cp:revision>
  <cp:lastPrinted>2025-03-30T14:40:18Z</cp:lastPrinted>
  <dcterms:created xsi:type="dcterms:W3CDTF">2025-03-26T21:30:57Z</dcterms:created>
  <dcterms:modified xsi:type="dcterms:W3CDTF">2025-03-31T21:32:41Z</dcterms:modified>
  <cp:category>Templates</cp:category>
</cp:coreProperties>
</file>